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3"/>
  </p:notesMasterIdLst>
  <p:sldIdLst>
    <p:sldId id="262" r:id="rId2"/>
    <p:sldId id="336" r:id="rId3"/>
    <p:sldId id="284" r:id="rId4"/>
    <p:sldId id="356" r:id="rId5"/>
    <p:sldId id="357" r:id="rId6"/>
    <p:sldId id="283" r:id="rId7"/>
    <p:sldId id="358" r:id="rId8"/>
    <p:sldId id="352" r:id="rId9"/>
    <p:sldId id="359" r:id="rId10"/>
    <p:sldId id="360" r:id="rId11"/>
    <p:sldId id="339" r:id="rId12"/>
    <p:sldId id="361" r:id="rId13"/>
    <p:sldId id="362" r:id="rId14"/>
    <p:sldId id="363" r:id="rId15"/>
    <p:sldId id="365" r:id="rId16"/>
    <p:sldId id="366" r:id="rId17"/>
    <p:sldId id="367" r:id="rId18"/>
    <p:sldId id="364" r:id="rId19"/>
    <p:sldId id="368" r:id="rId20"/>
    <p:sldId id="369" r:id="rId21"/>
    <p:sldId id="370" r:id="rId22"/>
  </p:sldIdLst>
  <p:sldSz cx="9144000" cy="6858000" type="screen4x3"/>
  <p:notesSz cx="6662738" cy="9893300"/>
  <p:defaultTextStyle>
    <a:defPPr>
      <a:defRPr lang="el-G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D5D5"/>
    <a:srgbClr val="4FFFEA"/>
    <a:srgbClr val="77FF57"/>
    <a:srgbClr val="23B800"/>
    <a:srgbClr val="663300"/>
    <a:srgbClr val="CC0066"/>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9" autoAdjust="0"/>
    <p:restoredTop sz="94660"/>
  </p:normalViewPr>
  <p:slideViewPr>
    <p:cSldViewPr snapToObjects="1">
      <p:cViewPr>
        <p:scale>
          <a:sx n="70" d="100"/>
          <a:sy n="70" d="100"/>
        </p:scale>
        <p:origin x="-1374" y="6"/>
      </p:cViewPr>
      <p:guideLst>
        <p:guide orient="horz" pos="2160"/>
        <p:guide pos="2880"/>
      </p:guideLst>
    </p:cSldViewPr>
  </p:slideViewPr>
  <p:notesTextViewPr>
    <p:cViewPr>
      <p:scale>
        <a:sx n="100" d="100"/>
        <a:sy n="100" d="100"/>
      </p:scale>
      <p:origin x="0" y="0"/>
    </p:cViewPr>
  </p:notesText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887663" cy="495300"/>
          </a:xfrm>
          <a:prstGeom prst="rect">
            <a:avLst/>
          </a:prstGeom>
        </p:spPr>
        <p:txBody>
          <a:bodyPr vert="horz" lIns="91440" tIns="45720" rIns="91440" bIns="45720" rtlCol="0"/>
          <a:lstStyle>
            <a:lvl1pPr algn="l">
              <a:defRPr sz="1200" smtClean="0">
                <a:latin typeface="Arial" charset="0"/>
              </a:defRPr>
            </a:lvl1pPr>
          </a:lstStyle>
          <a:p>
            <a:pPr>
              <a:defRPr/>
            </a:pPr>
            <a:endParaRPr lang="el-GR"/>
          </a:p>
        </p:txBody>
      </p:sp>
      <p:sp>
        <p:nvSpPr>
          <p:cNvPr id="3" name="2 - Θέση ημερομηνίας"/>
          <p:cNvSpPr>
            <a:spLocks noGrp="1"/>
          </p:cNvSpPr>
          <p:nvPr>
            <p:ph type="dt" idx="1"/>
          </p:nvPr>
        </p:nvSpPr>
        <p:spPr>
          <a:xfrm>
            <a:off x="3773488" y="0"/>
            <a:ext cx="2887662" cy="495300"/>
          </a:xfrm>
          <a:prstGeom prst="rect">
            <a:avLst/>
          </a:prstGeom>
        </p:spPr>
        <p:txBody>
          <a:bodyPr vert="horz" lIns="91440" tIns="45720" rIns="91440" bIns="45720" rtlCol="0"/>
          <a:lstStyle>
            <a:lvl1pPr algn="r">
              <a:defRPr sz="1200" smtClean="0">
                <a:latin typeface="Arial" charset="0"/>
              </a:defRPr>
            </a:lvl1pPr>
          </a:lstStyle>
          <a:p>
            <a:pPr>
              <a:defRPr/>
            </a:pPr>
            <a:fld id="{B69582A6-7172-4636-B95D-E492896861D0}" type="datetimeFigureOut">
              <a:rPr lang="el-GR"/>
              <a:pPr>
                <a:defRPr/>
              </a:pPr>
              <a:t>15/9/2015</a:t>
            </a:fld>
            <a:endParaRPr lang="el-GR"/>
          </a:p>
        </p:txBody>
      </p:sp>
      <p:sp>
        <p:nvSpPr>
          <p:cNvPr id="4" name="3 - Θέση εικόνας διαφάνειας"/>
          <p:cNvSpPr>
            <a:spLocks noGrp="1" noRot="1" noChangeAspect="1"/>
          </p:cNvSpPr>
          <p:nvPr>
            <p:ph type="sldImg" idx="2"/>
          </p:nvPr>
        </p:nvSpPr>
        <p:spPr>
          <a:xfrm>
            <a:off x="858838" y="741363"/>
            <a:ext cx="4946650" cy="3709987"/>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66750" y="4699000"/>
            <a:ext cx="5329238" cy="4452938"/>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9396413"/>
            <a:ext cx="2887663" cy="495300"/>
          </a:xfrm>
          <a:prstGeom prst="rect">
            <a:avLst/>
          </a:prstGeom>
        </p:spPr>
        <p:txBody>
          <a:bodyPr vert="horz" lIns="91440" tIns="45720" rIns="91440" bIns="45720" rtlCol="0" anchor="b"/>
          <a:lstStyle>
            <a:lvl1pPr algn="l">
              <a:defRPr sz="1200" smtClean="0">
                <a:latin typeface="Arial" charset="0"/>
              </a:defRPr>
            </a:lvl1pPr>
          </a:lstStyle>
          <a:p>
            <a:pPr>
              <a:defRPr/>
            </a:pPr>
            <a:endParaRPr lang="el-GR"/>
          </a:p>
        </p:txBody>
      </p:sp>
      <p:sp>
        <p:nvSpPr>
          <p:cNvPr id="7" name="6 - Θέση αριθμού διαφάνειας"/>
          <p:cNvSpPr>
            <a:spLocks noGrp="1"/>
          </p:cNvSpPr>
          <p:nvPr>
            <p:ph type="sldNum" sz="quarter" idx="5"/>
          </p:nvPr>
        </p:nvSpPr>
        <p:spPr>
          <a:xfrm>
            <a:off x="3773488" y="9396413"/>
            <a:ext cx="2887662" cy="495300"/>
          </a:xfrm>
          <a:prstGeom prst="rect">
            <a:avLst/>
          </a:prstGeom>
        </p:spPr>
        <p:txBody>
          <a:bodyPr vert="horz" lIns="91440" tIns="45720" rIns="91440" bIns="45720" rtlCol="0" anchor="b"/>
          <a:lstStyle>
            <a:lvl1pPr algn="r">
              <a:defRPr sz="1200" smtClean="0">
                <a:latin typeface="Arial" charset="0"/>
              </a:defRPr>
            </a:lvl1pPr>
          </a:lstStyle>
          <a:p>
            <a:pPr>
              <a:defRPr/>
            </a:pPr>
            <a:fld id="{8900420C-3E29-4BE0-B5E8-402D7C88F297}"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457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2458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53D8E7-272F-438C-9E07-828D16A0C6A6}" type="slidenum">
              <a:rPr lang="el-GR" altLang="el-GR">
                <a:latin typeface="Arial" pitchFamily="34" charset="0"/>
              </a:rPr>
              <a:pPr/>
              <a:t>12</a:t>
            </a:fld>
            <a:endParaRPr lang="el-GR" altLang="el-GR">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560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2560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F0626A-099E-489E-BE34-BCFC5DBBB18D}" type="slidenum">
              <a:rPr lang="el-GR" altLang="el-GR">
                <a:latin typeface="Arial" pitchFamily="34" charset="0"/>
              </a:rPr>
              <a:pPr/>
              <a:t>13</a:t>
            </a:fld>
            <a:endParaRPr lang="el-GR" altLang="el-GR">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gradFill rotWithShape="0">
          <a:gsLst>
            <a:gs pos="0">
              <a:schemeClr val="bg1"/>
            </a:gs>
            <a:gs pos="100000">
              <a:srgbClr val="32324A"/>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l-GR">
                <a:latin typeface="Arial" charset="0"/>
              </a:endParaRPr>
            </a:p>
          </p:txBody>
        </p:sp>
        <p:sp>
          <p:nvSpPr>
            <p:cNvPr id="20" name="Rectangle 18"/>
            <p:cNvSpPr>
              <a:spLocks noChangeArrowheads="1"/>
            </p:cNvSpPr>
            <p:nvPr userDrawn="1"/>
          </p:nvSpPr>
          <p:spPr bwMode="hidden">
            <a:xfrm rot="39991575" flipH="1" flipV="1">
              <a:off x="5379"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l-GR">
                <a:latin typeface="Arial" charset="0"/>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l-GR">
                <a:latin typeface="Arial" charset="0"/>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l-GR">
                <a:latin typeface="Arial" charset="0"/>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l-GR">
                <a:latin typeface="Arial" charset="0"/>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l-GR">
                <a:latin typeface="Arial" charset="0"/>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l-GR">
                <a:latin typeface="Arial" charset="0"/>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l-GR">
                <a:latin typeface="Arial" charset="0"/>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l-GR">
                <a:latin typeface="Arial" charset="0"/>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l-GR">
                <a:latin typeface="Arial" charset="0"/>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l-GR">
                <a:latin typeface="Arial" charset="0"/>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l-GR">
                <a:latin typeface="Arial" charset="0"/>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l-GR">
                <a:latin typeface="Arial" charset="0"/>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grpSp>
      <p:sp>
        <p:nvSpPr>
          <p:cNvPr id="1148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l-GR"/>
              <a:t>Click to edit Master title style</a:t>
            </a:r>
          </a:p>
        </p:txBody>
      </p:sp>
      <p:sp>
        <p:nvSpPr>
          <p:cNvPr id="1148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l-GR"/>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l-GR"/>
          </a:p>
        </p:txBody>
      </p:sp>
      <p:sp>
        <p:nvSpPr>
          <p:cNvPr id="222" name="Rectangle 222"/>
          <p:cNvSpPr>
            <a:spLocks noGrp="1" noChangeArrowheads="1"/>
          </p:cNvSpPr>
          <p:nvPr>
            <p:ph type="sldNum" sz="quarter" idx="12"/>
          </p:nvPr>
        </p:nvSpPr>
        <p:spPr/>
        <p:txBody>
          <a:bodyPr/>
          <a:lstStyle>
            <a:lvl1pPr>
              <a:defRPr/>
            </a:lvl1pPr>
          </a:lstStyle>
          <a:p>
            <a:pPr>
              <a:defRPr/>
            </a:pPr>
            <a:fld id="{4EC4613B-EBC5-40A0-9C49-8800B5A4BDBD}" type="slidenum">
              <a:rPr lang="el-GR"/>
              <a:pPr>
                <a:defRPr/>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18"/>
          <p:cNvSpPr>
            <a:spLocks noGrp="1" noChangeArrowheads="1"/>
          </p:cNvSpPr>
          <p:nvPr>
            <p:ph type="sldNum" sz="quarter" idx="10"/>
          </p:nvPr>
        </p:nvSpPr>
        <p:spPr>
          <a:ln/>
        </p:spPr>
        <p:txBody>
          <a:bodyPr/>
          <a:lstStyle>
            <a:lvl1pPr>
              <a:defRPr/>
            </a:lvl1pPr>
          </a:lstStyle>
          <a:p>
            <a:pPr>
              <a:defRPr/>
            </a:pPr>
            <a:fld id="{951E2D4C-C2B0-484C-9499-A82F027B8BF8}" type="slidenum">
              <a:rPr lang="el-GR"/>
              <a:pPr>
                <a:defRPr/>
              </a:pPr>
              <a:t>‹#›</a:t>
            </a:fld>
            <a:endParaRPr lang="el-GR"/>
          </a:p>
        </p:txBody>
      </p:sp>
      <p:sp>
        <p:nvSpPr>
          <p:cNvPr id="5" name="Rectangle 219"/>
          <p:cNvSpPr>
            <a:spLocks noGrp="1" noChangeArrowheads="1"/>
          </p:cNvSpPr>
          <p:nvPr>
            <p:ph type="dt" sz="half" idx="11"/>
          </p:nvPr>
        </p:nvSpPr>
        <p:spPr>
          <a:ln/>
        </p:spPr>
        <p:txBody>
          <a:bodyPr/>
          <a:lstStyle>
            <a:lvl1pPr>
              <a:defRPr/>
            </a:lvl1pPr>
          </a:lstStyle>
          <a:p>
            <a:pPr>
              <a:defRPr/>
            </a:pPr>
            <a:endParaRPr lang="el-GR"/>
          </a:p>
        </p:txBody>
      </p:sp>
      <p:sp>
        <p:nvSpPr>
          <p:cNvPr id="6"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946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94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18"/>
          <p:cNvSpPr>
            <a:spLocks noGrp="1" noChangeArrowheads="1"/>
          </p:cNvSpPr>
          <p:nvPr>
            <p:ph type="sldNum" sz="quarter" idx="10"/>
          </p:nvPr>
        </p:nvSpPr>
        <p:spPr>
          <a:ln/>
        </p:spPr>
        <p:txBody>
          <a:bodyPr/>
          <a:lstStyle>
            <a:lvl1pPr>
              <a:defRPr/>
            </a:lvl1pPr>
          </a:lstStyle>
          <a:p>
            <a:pPr>
              <a:defRPr/>
            </a:pPr>
            <a:fld id="{9F598332-A917-4EE3-8995-BF1FE33D417E}" type="slidenum">
              <a:rPr lang="el-GR"/>
              <a:pPr>
                <a:defRPr/>
              </a:pPr>
              <a:t>‹#›</a:t>
            </a:fld>
            <a:endParaRPr lang="el-GR"/>
          </a:p>
        </p:txBody>
      </p:sp>
      <p:sp>
        <p:nvSpPr>
          <p:cNvPr id="5" name="Rectangle 219"/>
          <p:cNvSpPr>
            <a:spLocks noGrp="1" noChangeArrowheads="1"/>
          </p:cNvSpPr>
          <p:nvPr>
            <p:ph type="dt" sz="half" idx="11"/>
          </p:nvPr>
        </p:nvSpPr>
        <p:spPr>
          <a:ln/>
        </p:spPr>
        <p:txBody>
          <a:bodyPr/>
          <a:lstStyle>
            <a:lvl1pPr>
              <a:defRPr/>
            </a:lvl1pPr>
          </a:lstStyle>
          <a:p>
            <a:pPr>
              <a:defRPr/>
            </a:pPr>
            <a:endParaRPr lang="el-GR"/>
          </a:p>
        </p:txBody>
      </p:sp>
      <p:sp>
        <p:nvSpPr>
          <p:cNvPr id="6"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18"/>
          <p:cNvSpPr>
            <a:spLocks noGrp="1" noChangeArrowheads="1"/>
          </p:cNvSpPr>
          <p:nvPr>
            <p:ph type="sldNum" sz="quarter" idx="10"/>
          </p:nvPr>
        </p:nvSpPr>
        <p:spPr>
          <a:ln/>
        </p:spPr>
        <p:txBody>
          <a:bodyPr/>
          <a:lstStyle>
            <a:lvl1pPr>
              <a:defRPr/>
            </a:lvl1pPr>
          </a:lstStyle>
          <a:p>
            <a:pPr>
              <a:defRPr/>
            </a:pPr>
            <a:fld id="{AE4A2EC2-7D2B-46B2-B87A-4DACC8553708}" type="slidenum">
              <a:rPr lang="el-GR"/>
              <a:pPr>
                <a:defRPr/>
              </a:pPr>
              <a:t>‹#›</a:t>
            </a:fld>
            <a:endParaRPr lang="el-GR"/>
          </a:p>
        </p:txBody>
      </p:sp>
      <p:sp>
        <p:nvSpPr>
          <p:cNvPr id="5" name="Rectangle 219"/>
          <p:cNvSpPr>
            <a:spLocks noGrp="1" noChangeArrowheads="1"/>
          </p:cNvSpPr>
          <p:nvPr>
            <p:ph type="dt" sz="half" idx="11"/>
          </p:nvPr>
        </p:nvSpPr>
        <p:spPr>
          <a:ln/>
        </p:spPr>
        <p:txBody>
          <a:bodyPr/>
          <a:lstStyle>
            <a:lvl1pPr>
              <a:defRPr/>
            </a:lvl1pPr>
          </a:lstStyle>
          <a:p>
            <a:pPr>
              <a:defRPr/>
            </a:pPr>
            <a:endParaRPr lang="el-GR"/>
          </a:p>
        </p:txBody>
      </p:sp>
      <p:sp>
        <p:nvSpPr>
          <p:cNvPr id="6"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218"/>
          <p:cNvSpPr>
            <a:spLocks noGrp="1" noChangeArrowheads="1"/>
          </p:cNvSpPr>
          <p:nvPr>
            <p:ph type="sldNum" sz="quarter" idx="10"/>
          </p:nvPr>
        </p:nvSpPr>
        <p:spPr>
          <a:ln/>
        </p:spPr>
        <p:txBody>
          <a:bodyPr/>
          <a:lstStyle>
            <a:lvl1pPr>
              <a:defRPr/>
            </a:lvl1pPr>
          </a:lstStyle>
          <a:p>
            <a:pPr>
              <a:defRPr/>
            </a:pPr>
            <a:fld id="{51A02F25-4C6F-4F40-9B70-AD35A755501D}" type="slidenum">
              <a:rPr lang="el-GR"/>
              <a:pPr>
                <a:defRPr/>
              </a:pPr>
              <a:t>‹#›</a:t>
            </a:fld>
            <a:endParaRPr lang="el-GR"/>
          </a:p>
        </p:txBody>
      </p:sp>
      <p:sp>
        <p:nvSpPr>
          <p:cNvPr id="5" name="Rectangle 219"/>
          <p:cNvSpPr>
            <a:spLocks noGrp="1" noChangeArrowheads="1"/>
          </p:cNvSpPr>
          <p:nvPr>
            <p:ph type="dt" sz="half" idx="11"/>
          </p:nvPr>
        </p:nvSpPr>
        <p:spPr>
          <a:ln/>
        </p:spPr>
        <p:txBody>
          <a:bodyPr/>
          <a:lstStyle>
            <a:lvl1pPr>
              <a:defRPr/>
            </a:lvl1pPr>
          </a:lstStyle>
          <a:p>
            <a:pPr>
              <a:defRPr/>
            </a:pPr>
            <a:endParaRPr lang="el-GR"/>
          </a:p>
        </p:txBody>
      </p:sp>
      <p:sp>
        <p:nvSpPr>
          <p:cNvPr id="6"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218"/>
          <p:cNvSpPr>
            <a:spLocks noGrp="1" noChangeArrowheads="1"/>
          </p:cNvSpPr>
          <p:nvPr>
            <p:ph type="sldNum" sz="quarter" idx="10"/>
          </p:nvPr>
        </p:nvSpPr>
        <p:spPr>
          <a:ln/>
        </p:spPr>
        <p:txBody>
          <a:bodyPr/>
          <a:lstStyle>
            <a:lvl1pPr>
              <a:defRPr/>
            </a:lvl1pPr>
          </a:lstStyle>
          <a:p>
            <a:pPr>
              <a:defRPr/>
            </a:pPr>
            <a:fld id="{F9B83F6D-3FEA-4D20-951A-7EAE42CBECA3}" type="slidenum">
              <a:rPr lang="el-GR"/>
              <a:pPr>
                <a:defRPr/>
              </a:pPr>
              <a:t>‹#›</a:t>
            </a:fld>
            <a:endParaRPr lang="el-GR"/>
          </a:p>
        </p:txBody>
      </p:sp>
      <p:sp>
        <p:nvSpPr>
          <p:cNvPr id="6" name="Rectangle 219"/>
          <p:cNvSpPr>
            <a:spLocks noGrp="1" noChangeArrowheads="1"/>
          </p:cNvSpPr>
          <p:nvPr>
            <p:ph type="dt" sz="half" idx="11"/>
          </p:nvPr>
        </p:nvSpPr>
        <p:spPr>
          <a:ln/>
        </p:spPr>
        <p:txBody>
          <a:bodyPr/>
          <a:lstStyle>
            <a:lvl1pPr>
              <a:defRPr/>
            </a:lvl1pPr>
          </a:lstStyle>
          <a:p>
            <a:pPr>
              <a:defRPr/>
            </a:pPr>
            <a:endParaRPr lang="el-GR"/>
          </a:p>
        </p:txBody>
      </p:sp>
      <p:sp>
        <p:nvSpPr>
          <p:cNvPr id="7"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218"/>
          <p:cNvSpPr>
            <a:spLocks noGrp="1" noChangeArrowheads="1"/>
          </p:cNvSpPr>
          <p:nvPr>
            <p:ph type="sldNum" sz="quarter" idx="10"/>
          </p:nvPr>
        </p:nvSpPr>
        <p:spPr>
          <a:ln/>
        </p:spPr>
        <p:txBody>
          <a:bodyPr/>
          <a:lstStyle>
            <a:lvl1pPr>
              <a:defRPr/>
            </a:lvl1pPr>
          </a:lstStyle>
          <a:p>
            <a:pPr>
              <a:defRPr/>
            </a:pPr>
            <a:fld id="{5CCCC862-81BB-4D02-8FB7-8B54BD9FCF1E}" type="slidenum">
              <a:rPr lang="el-GR"/>
              <a:pPr>
                <a:defRPr/>
              </a:pPr>
              <a:t>‹#›</a:t>
            </a:fld>
            <a:endParaRPr lang="el-GR"/>
          </a:p>
        </p:txBody>
      </p:sp>
      <p:sp>
        <p:nvSpPr>
          <p:cNvPr id="8" name="Rectangle 219"/>
          <p:cNvSpPr>
            <a:spLocks noGrp="1" noChangeArrowheads="1"/>
          </p:cNvSpPr>
          <p:nvPr>
            <p:ph type="dt" sz="half" idx="11"/>
          </p:nvPr>
        </p:nvSpPr>
        <p:spPr>
          <a:ln/>
        </p:spPr>
        <p:txBody>
          <a:bodyPr/>
          <a:lstStyle>
            <a:lvl1pPr>
              <a:defRPr/>
            </a:lvl1pPr>
          </a:lstStyle>
          <a:p>
            <a:pPr>
              <a:defRPr/>
            </a:pPr>
            <a:endParaRPr lang="el-GR"/>
          </a:p>
        </p:txBody>
      </p:sp>
      <p:sp>
        <p:nvSpPr>
          <p:cNvPr id="9"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218"/>
          <p:cNvSpPr>
            <a:spLocks noGrp="1" noChangeArrowheads="1"/>
          </p:cNvSpPr>
          <p:nvPr>
            <p:ph type="sldNum" sz="quarter" idx="10"/>
          </p:nvPr>
        </p:nvSpPr>
        <p:spPr>
          <a:ln/>
        </p:spPr>
        <p:txBody>
          <a:bodyPr/>
          <a:lstStyle>
            <a:lvl1pPr>
              <a:defRPr/>
            </a:lvl1pPr>
          </a:lstStyle>
          <a:p>
            <a:pPr>
              <a:defRPr/>
            </a:pPr>
            <a:fld id="{3452E93A-5488-43C1-8EC2-6FFEA912750F}" type="slidenum">
              <a:rPr lang="el-GR"/>
              <a:pPr>
                <a:defRPr/>
              </a:pPr>
              <a:t>‹#›</a:t>
            </a:fld>
            <a:endParaRPr lang="el-GR"/>
          </a:p>
        </p:txBody>
      </p:sp>
      <p:sp>
        <p:nvSpPr>
          <p:cNvPr id="4" name="Rectangle 219"/>
          <p:cNvSpPr>
            <a:spLocks noGrp="1" noChangeArrowheads="1"/>
          </p:cNvSpPr>
          <p:nvPr>
            <p:ph type="dt" sz="half" idx="11"/>
          </p:nvPr>
        </p:nvSpPr>
        <p:spPr>
          <a:ln/>
        </p:spPr>
        <p:txBody>
          <a:bodyPr/>
          <a:lstStyle>
            <a:lvl1pPr>
              <a:defRPr/>
            </a:lvl1pPr>
          </a:lstStyle>
          <a:p>
            <a:pPr>
              <a:defRPr/>
            </a:pPr>
            <a:endParaRPr lang="el-GR"/>
          </a:p>
        </p:txBody>
      </p:sp>
      <p:sp>
        <p:nvSpPr>
          <p:cNvPr id="5"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5C52EB65-372F-4B92-84CA-ABBC232D16A7}" type="slidenum">
              <a:rPr lang="el-GR"/>
              <a:pPr>
                <a:defRPr/>
              </a:pPr>
              <a:t>‹#›</a:t>
            </a:fld>
            <a:endParaRPr lang="el-GR"/>
          </a:p>
        </p:txBody>
      </p:sp>
      <p:sp>
        <p:nvSpPr>
          <p:cNvPr id="3" name="Rectangle 219"/>
          <p:cNvSpPr>
            <a:spLocks noGrp="1" noChangeArrowheads="1"/>
          </p:cNvSpPr>
          <p:nvPr>
            <p:ph type="dt" sz="half" idx="11"/>
          </p:nvPr>
        </p:nvSpPr>
        <p:spPr>
          <a:ln/>
        </p:spPr>
        <p:txBody>
          <a:bodyPr/>
          <a:lstStyle>
            <a:lvl1pPr>
              <a:defRPr/>
            </a:lvl1pPr>
          </a:lstStyle>
          <a:p>
            <a:pPr>
              <a:defRPr/>
            </a:pPr>
            <a:endParaRPr lang="el-GR"/>
          </a:p>
        </p:txBody>
      </p:sp>
      <p:sp>
        <p:nvSpPr>
          <p:cNvPr id="4"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218"/>
          <p:cNvSpPr>
            <a:spLocks noGrp="1" noChangeArrowheads="1"/>
          </p:cNvSpPr>
          <p:nvPr>
            <p:ph type="sldNum" sz="quarter" idx="10"/>
          </p:nvPr>
        </p:nvSpPr>
        <p:spPr>
          <a:ln/>
        </p:spPr>
        <p:txBody>
          <a:bodyPr/>
          <a:lstStyle>
            <a:lvl1pPr>
              <a:defRPr/>
            </a:lvl1pPr>
          </a:lstStyle>
          <a:p>
            <a:pPr>
              <a:defRPr/>
            </a:pPr>
            <a:fld id="{078B9F71-20AE-4365-BD7B-0029F80C451D}" type="slidenum">
              <a:rPr lang="el-GR"/>
              <a:pPr>
                <a:defRPr/>
              </a:pPr>
              <a:t>‹#›</a:t>
            </a:fld>
            <a:endParaRPr lang="el-GR"/>
          </a:p>
        </p:txBody>
      </p:sp>
      <p:sp>
        <p:nvSpPr>
          <p:cNvPr id="6" name="Rectangle 219"/>
          <p:cNvSpPr>
            <a:spLocks noGrp="1" noChangeArrowheads="1"/>
          </p:cNvSpPr>
          <p:nvPr>
            <p:ph type="dt" sz="half" idx="11"/>
          </p:nvPr>
        </p:nvSpPr>
        <p:spPr>
          <a:ln/>
        </p:spPr>
        <p:txBody>
          <a:bodyPr/>
          <a:lstStyle>
            <a:lvl1pPr>
              <a:defRPr/>
            </a:lvl1pPr>
          </a:lstStyle>
          <a:p>
            <a:pPr>
              <a:defRPr/>
            </a:pPr>
            <a:endParaRPr lang="el-GR"/>
          </a:p>
        </p:txBody>
      </p:sp>
      <p:sp>
        <p:nvSpPr>
          <p:cNvPr id="7"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218"/>
          <p:cNvSpPr>
            <a:spLocks noGrp="1" noChangeArrowheads="1"/>
          </p:cNvSpPr>
          <p:nvPr>
            <p:ph type="sldNum" sz="quarter" idx="10"/>
          </p:nvPr>
        </p:nvSpPr>
        <p:spPr>
          <a:ln/>
        </p:spPr>
        <p:txBody>
          <a:bodyPr/>
          <a:lstStyle>
            <a:lvl1pPr>
              <a:defRPr/>
            </a:lvl1pPr>
          </a:lstStyle>
          <a:p>
            <a:pPr>
              <a:defRPr/>
            </a:pPr>
            <a:fld id="{869F7277-87F7-4318-81E4-BFB23A00CE71}" type="slidenum">
              <a:rPr lang="el-GR"/>
              <a:pPr>
                <a:defRPr/>
              </a:pPr>
              <a:t>‹#›</a:t>
            </a:fld>
            <a:endParaRPr lang="el-GR"/>
          </a:p>
        </p:txBody>
      </p:sp>
      <p:sp>
        <p:nvSpPr>
          <p:cNvPr id="6" name="Rectangle 219"/>
          <p:cNvSpPr>
            <a:spLocks noGrp="1" noChangeArrowheads="1"/>
          </p:cNvSpPr>
          <p:nvPr>
            <p:ph type="dt" sz="half" idx="11"/>
          </p:nvPr>
        </p:nvSpPr>
        <p:spPr>
          <a:ln/>
        </p:spPr>
        <p:txBody>
          <a:bodyPr/>
          <a:lstStyle>
            <a:lvl1pPr>
              <a:defRPr/>
            </a:lvl1pPr>
          </a:lstStyle>
          <a:p>
            <a:pPr>
              <a:defRPr/>
            </a:pPr>
            <a:endParaRPr lang="el-GR"/>
          </a:p>
        </p:txBody>
      </p:sp>
      <p:sp>
        <p:nvSpPr>
          <p:cNvPr id="7" name="Rectangle 220"/>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1024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4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4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4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4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4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4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5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5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5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5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5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5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5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5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l-GR">
                <a:effectLst>
                  <a:outerShdw blurRad="38100" dist="38100" dir="2700000" algn="tl">
                    <a:srgbClr val="000000"/>
                  </a:outerShdw>
                </a:effectLst>
                <a:latin typeface="Arial" charset="0"/>
              </a:endParaRPr>
            </a:p>
          </p:txBody>
        </p:sp>
        <p:sp>
          <p:nvSpPr>
            <p:cNvPr id="1025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l-GR">
                <a:effectLst>
                  <a:outerShdw blurRad="38100" dist="38100" dir="2700000" algn="tl">
                    <a:srgbClr val="000000"/>
                  </a:outerShdw>
                </a:effectLst>
                <a:latin typeface="Arial" charset="0"/>
              </a:endParaRPr>
            </a:p>
          </p:txBody>
        </p:sp>
        <p:sp>
          <p:nvSpPr>
            <p:cNvPr id="1025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6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6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6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6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6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6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6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6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6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6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l-GR">
                <a:effectLst>
                  <a:outerShdw blurRad="38100" dist="38100" dir="2700000" algn="tl">
                    <a:srgbClr val="000000"/>
                  </a:outerShdw>
                </a:effectLst>
                <a:latin typeface="Arial" charset="0"/>
              </a:endParaRPr>
            </a:p>
          </p:txBody>
        </p:sp>
        <p:sp>
          <p:nvSpPr>
            <p:cNvPr id="1027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7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7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7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7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l-GR">
                <a:effectLst>
                  <a:outerShdw blurRad="38100" dist="38100" dir="2700000" algn="tl">
                    <a:srgbClr val="000000"/>
                  </a:outerShdw>
                </a:effectLst>
                <a:latin typeface="Arial" charset="0"/>
              </a:endParaRPr>
            </a:p>
          </p:txBody>
        </p:sp>
        <p:sp>
          <p:nvSpPr>
            <p:cNvPr id="1027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7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7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7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7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8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29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0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1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2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3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4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5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6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7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8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39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0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1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2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3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4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5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5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5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5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5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5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5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l-GR">
                <a:latin typeface="Arial" charset="0"/>
              </a:endParaRPr>
            </a:p>
          </p:txBody>
        </p:sp>
        <p:sp>
          <p:nvSpPr>
            <p:cNvPr id="1045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l-GR">
                <a:latin typeface="Arial" charset="0"/>
              </a:endParaRPr>
            </a:p>
          </p:txBody>
        </p:sp>
      </p:grpSp>
      <p:sp>
        <p:nvSpPr>
          <p:cNvPr id="10458"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Arial" charset="0"/>
              </a:defRPr>
            </a:lvl1pPr>
          </a:lstStyle>
          <a:p>
            <a:pPr>
              <a:defRPr/>
            </a:pPr>
            <a:fld id="{04113EA7-9C13-4A7F-8B7A-021CCB5D9CC0}" type="slidenum">
              <a:rPr lang="el-GR"/>
              <a:pPr>
                <a:defRPr/>
              </a:pPr>
              <a:t>‹#›</a:t>
            </a:fld>
            <a:endParaRPr lang="el-GR"/>
          </a:p>
        </p:txBody>
      </p:sp>
      <p:sp>
        <p:nvSpPr>
          <p:cNvPr id="10459"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Arial" charset="0"/>
              </a:defRPr>
            </a:lvl1pPr>
          </a:lstStyle>
          <a:p>
            <a:pPr>
              <a:defRPr/>
            </a:pPr>
            <a:endParaRPr lang="el-GR"/>
          </a:p>
        </p:txBody>
      </p:sp>
      <p:sp>
        <p:nvSpPr>
          <p:cNvPr id="10460"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Arial" charset="0"/>
              </a:defRPr>
            </a:lvl1pPr>
          </a:lstStyle>
          <a:p>
            <a:pPr>
              <a:defRPr/>
            </a:pPr>
            <a:endParaRPr lang="el-GR"/>
          </a:p>
        </p:txBody>
      </p:sp>
      <p:sp>
        <p:nvSpPr>
          <p:cNvPr id="10461"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10462"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Tree>
  </p:cSld>
  <p:clrMap bg1="dk2" tx1="lt1" bg2="dk1" tx2="lt2" accent1="accent1" accent2="accent2" accent3="accent3" accent4="accent4" accent5="accent5" accent6="accent6" hlink="hlink" folHlink="folHlink"/>
  <p:sldLayoutIdLst>
    <p:sldLayoutId id="2147483798"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ctrTitle"/>
          </p:nvPr>
        </p:nvSpPr>
        <p:spPr>
          <a:xfrm>
            <a:off x="0" y="1743075"/>
            <a:ext cx="9144000" cy="1709738"/>
          </a:xfrm>
        </p:spPr>
        <p:txBody>
          <a:bodyPr/>
          <a:lstStyle/>
          <a:p>
            <a:pPr eaLnBrk="1" hangingPunct="1">
              <a:defRPr/>
            </a:pPr>
            <a:r>
              <a:rPr lang="en-US" sz="2800" b="1" dirty="0" smtClean="0"/>
              <a:t>HEALTH AND GROWTH:</a:t>
            </a:r>
            <a:br>
              <a:rPr lang="en-US" sz="2800" b="1" dirty="0" smtClean="0"/>
            </a:br>
            <a:r>
              <a:rPr lang="en-US" sz="2800" b="1" dirty="0" smtClean="0"/>
              <a:t>A META-REGRESSION ANALYSIS</a:t>
            </a:r>
            <a:endParaRPr lang="el-GR" sz="2800" b="1" dirty="0" smtClean="0"/>
          </a:p>
        </p:txBody>
      </p:sp>
      <p:sp>
        <p:nvSpPr>
          <p:cNvPr id="3075" name="Rectangle 11"/>
          <p:cNvSpPr>
            <a:spLocks noChangeArrowheads="1"/>
          </p:cNvSpPr>
          <p:nvPr/>
        </p:nvSpPr>
        <p:spPr bwMode="auto">
          <a:xfrm>
            <a:off x="0" y="2809875"/>
            <a:ext cx="9144000" cy="0"/>
          </a:xfrm>
          <a:prstGeom prst="rect">
            <a:avLst/>
          </a:prstGeom>
          <a:noFill/>
          <a:ln w="12700" cap="sq">
            <a:noFill/>
            <a:miter lim="800000"/>
            <a:headEnd type="none" w="sm" len="sm"/>
            <a:tailEnd type="none" w="sm" len="sm"/>
          </a:ln>
        </p:spPr>
        <p:txBody>
          <a:bodyPr wrap="none" anchor="ctr">
            <a:spAutoFit/>
          </a:bodyPr>
          <a:lstStyle/>
          <a:p>
            <a:endParaRPr lang="el-GR"/>
          </a:p>
        </p:txBody>
      </p:sp>
      <p:pic>
        <p:nvPicPr>
          <p:cNvPr id="3076" name="Picture 10" descr="shma oikonomikou"/>
          <p:cNvPicPr>
            <a:picLocks noChangeAspect="1" noChangeArrowheads="1"/>
          </p:cNvPicPr>
          <p:nvPr/>
        </p:nvPicPr>
        <p:blipFill>
          <a:blip r:embed="rId2" cstate="print"/>
          <a:srcRect/>
          <a:stretch>
            <a:fillRect/>
          </a:stretch>
        </p:blipFill>
        <p:spPr bwMode="auto">
          <a:xfrm>
            <a:off x="4211638" y="117475"/>
            <a:ext cx="896937" cy="969963"/>
          </a:xfrm>
          <a:prstGeom prst="rect">
            <a:avLst/>
          </a:prstGeom>
          <a:noFill/>
          <a:ln w="9525">
            <a:noFill/>
            <a:miter lim="800000"/>
            <a:headEnd/>
            <a:tailEnd/>
          </a:ln>
        </p:spPr>
      </p:pic>
      <p:sp>
        <p:nvSpPr>
          <p:cNvPr id="3077" name="Rectangle 12"/>
          <p:cNvSpPr>
            <a:spLocks noChangeArrowheads="1"/>
          </p:cNvSpPr>
          <p:nvPr/>
        </p:nvSpPr>
        <p:spPr bwMode="auto">
          <a:xfrm>
            <a:off x="2546350" y="1087438"/>
            <a:ext cx="4005263" cy="655637"/>
          </a:xfrm>
          <a:prstGeom prst="rect">
            <a:avLst/>
          </a:prstGeom>
          <a:noFill/>
          <a:ln w="12700" cap="sq">
            <a:noFill/>
            <a:miter lim="800000"/>
            <a:headEnd type="none" w="sm" len="sm"/>
            <a:tailEnd type="none" w="sm" len="sm"/>
          </a:ln>
        </p:spPr>
        <p:txBody>
          <a:bodyPr lIns="55545" rIns="55545" bIns="0" anchor="ctr">
            <a:spAutoFit/>
          </a:bodyPr>
          <a:lstStyle/>
          <a:p>
            <a:pPr algn="ctr"/>
            <a:r>
              <a:rPr lang="en-US" sz="2000" b="1">
                <a:latin typeface="Times New Roman" pitchFamily="18" charset="0"/>
                <a:cs typeface="Times New Roman" pitchFamily="18" charset="0"/>
              </a:rPr>
              <a:t>UNIVERSITY OF IOANNINA</a:t>
            </a:r>
            <a:endParaRPr lang="el-GR" sz="2000">
              <a:latin typeface="Times New Roman" pitchFamily="18" charset="0"/>
              <a:cs typeface="Times New Roman" pitchFamily="18" charset="0"/>
            </a:endParaRPr>
          </a:p>
          <a:p>
            <a:pPr algn="ctr" eaLnBrk="0" hangingPunct="0"/>
            <a:r>
              <a:rPr lang="en-US" sz="2000" b="1">
                <a:latin typeface="Times New Roman" pitchFamily="18" charset="0"/>
                <a:cs typeface="Times New Roman" pitchFamily="18" charset="0"/>
              </a:rPr>
              <a:t>DEPARTMENT OF ECONOMICS</a:t>
            </a:r>
            <a:endParaRPr lang="el-GR" sz="2000"/>
          </a:p>
        </p:txBody>
      </p:sp>
      <p:sp>
        <p:nvSpPr>
          <p:cNvPr id="3078" name="Rectangle 15"/>
          <p:cNvSpPr>
            <a:spLocks noChangeArrowheads="1"/>
          </p:cNvSpPr>
          <p:nvPr/>
        </p:nvSpPr>
        <p:spPr bwMode="auto">
          <a:xfrm>
            <a:off x="431800" y="4059238"/>
            <a:ext cx="8278813" cy="1809750"/>
          </a:xfrm>
          <a:prstGeom prst="rect">
            <a:avLst/>
          </a:prstGeom>
          <a:noFill/>
          <a:ln w="9525">
            <a:noFill/>
            <a:miter lim="800000"/>
            <a:headEnd/>
            <a:tailEnd/>
          </a:ln>
        </p:spPr>
        <p:txBody>
          <a:bodyPr anchor="b" anchorCtr="1"/>
          <a:lstStyle/>
          <a:p>
            <a:pPr algn="just"/>
            <a:r>
              <a:rPr lang="en-US" sz="2000"/>
              <a:t>Nikos Benos and Georgios Giotis</a:t>
            </a:r>
          </a:p>
          <a:p>
            <a:r>
              <a:rPr lang="en-US" sz="2000"/>
              <a:t/>
            </a:r>
            <a:br>
              <a:rPr lang="en-US" sz="2000"/>
            </a:br>
            <a:endParaRPr lang="el-GR" sz="2000"/>
          </a:p>
        </p:txBody>
      </p:sp>
      <p:sp>
        <p:nvSpPr>
          <p:cNvPr id="3079" name="Rectangle 18"/>
          <p:cNvSpPr>
            <a:spLocks noChangeArrowheads="1"/>
          </p:cNvSpPr>
          <p:nvPr/>
        </p:nvSpPr>
        <p:spPr bwMode="auto">
          <a:xfrm>
            <a:off x="350838" y="5302250"/>
            <a:ext cx="8539162" cy="1431925"/>
          </a:xfrm>
          <a:prstGeom prst="rect">
            <a:avLst/>
          </a:prstGeom>
          <a:noFill/>
          <a:ln w="9525">
            <a:noFill/>
            <a:miter lim="800000"/>
            <a:headEnd/>
            <a:tailEnd/>
          </a:ln>
        </p:spPr>
        <p:txBody>
          <a:bodyPr anchor="b" anchorCtr="1"/>
          <a:lstStyle/>
          <a:p>
            <a:endParaRPr lang="el-GR" sz="2000"/>
          </a:p>
        </p:txBody>
      </p:sp>
      <p:sp>
        <p:nvSpPr>
          <p:cNvPr id="3080" name="Rectangle 21"/>
          <p:cNvSpPr>
            <a:spLocks noChangeArrowheads="1"/>
          </p:cNvSpPr>
          <p:nvPr/>
        </p:nvSpPr>
        <p:spPr bwMode="auto">
          <a:xfrm>
            <a:off x="1984375" y="5868988"/>
            <a:ext cx="5219700" cy="461962"/>
          </a:xfrm>
          <a:prstGeom prst="rect">
            <a:avLst/>
          </a:prstGeom>
          <a:noFill/>
          <a:ln w="12700" cap="sq">
            <a:noFill/>
            <a:miter lim="800000"/>
            <a:headEnd type="none" w="sm" len="sm"/>
            <a:tailEnd type="none" w="sm" len="sm"/>
          </a:ln>
        </p:spPr>
        <p:txBody>
          <a:bodyPr wrap="none">
            <a:spAutoFit/>
          </a:bodyPr>
          <a:lstStyle/>
          <a:p>
            <a:pPr algn="ctr"/>
            <a:r>
              <a:rPr lang="en-US" sz="2400"/>
              <a:t>MAER-Net Colloquium, Prague 2015</a:t>
            </a:r>
            <a:endParaRPr lang="el-GR" sz="22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55302" name="Rectangle 6"/>
          <p:cNvSpPr>
            <a:spLocks noGrp="1" noChangeArrowheads="1"/>
          </p:cNvSpPr>
          <p:nvPr>
            <p:ph type="body" idx="1"/>
          </p:nvPr>
        </p:nvSpPr>
        <p:spPr>
          <a:xfrm>
            <a:off x="0" y="835025"/>
            <a:ext cx="9124950" cy="6022975"/>
          </a:xfrm>
        </p:spPr>
        <p:txBody>
          <a:bodyPr/>
          <a:lstStyle/>
          <a:p>
            <a:pPr eaLnBrk="1" hangingPunct="1">
              <a:lnSpc>
                <a:spcPct val="90000"/>
              </a:lnSpc>
              <a:buFont typeface="Wingdings" pitchFamily="2" charset="2"/>
              <a:buNone/>
              <a:defRPr/>
            </a:pPr>
            <a:endParaRPr lang="en-US" sz="500" dirty="0" smtClean="0"/>
          </a:p>
          <a:p>
            <a:pPr algn="just" eaLnBrk="1" hangingPunct="1">
              <a:lnSpc>
                <a:spcPct val="90000"/>
              </a:lnSpc>
              <a:defRPr/>
            </a:pPr>
            <a:endParaRPr lang="en-US" sz="800" dirty="0" smtClean="0">
              <a:effectLst>
                <a:outerShdw blurRad="38100" dist="38100" dir="2700000" algn="tl">
                  <a:srgbClr val="000000">
                    <a:alpha val="43137"/>
                  </a:srgbClr>
                </a:outerShdw>
              </a:effectLst>
            </a:endParaRPr>
          </a:p>
          <a:p>
            <a:pPr algn="just" eaLnBrk="1" hangingPunct="1">
              <a:lnSpc>
                <a:spcPct val="90000"/>
              </a:lnSpc>
              <a:defRPr/>
            </a:pPr>
            <a:r>
              <a:rPr lang="en-US" sz="2350" dirty="0" smtClean="0">
                <a:effectLst>
                  <a:outerShdw blurRad="38100" dist="38100" dir="2700000" algn="tl">
                    <a:srgbClr val="000000">
                      <a:alpha val="43137"/>
                    </a:srgbClr>
                  </a:outerShdw>
                </a:effectLst>
              </a:rPr>
              <a:t>Empirical studies use varying sample sizes, econometric specifications and estimation procedures. Hence, </a:t>
            </a:r>
            <a:r>
              <a:rPr lang="en-US" sz="2350" dirty="0" err="1" smtClean="0">
                <a:effectLst>
                  <a:outerShdw blurRad="38100" dist="38100" dir="2700000" algn="tl">
                    <a:srgbClr val="000000">
                      <a:alpha val="43137"/>
                    </a:srgbClr>
                  </a:outerShdw>
                </a:effectLst>
              </a:rPr>
              <a:t>u</a:t>
            </a:r>
            <a:r>
              <a:rPr lang="en-US" sz="2350" baseline="-25000" dirty="0" err="1" smtClean="0">
                <a:effectLst>
                  <a:outerShdw blurRad="38100" dist="38100" dir="2700000" algn="tl">
                    <a:srgbClr val="000000">
                      <a:alpha val="43137"/>
                    </a:srgbClr>
                  </a:outerShdw>
                </a:effectLst>
              </a:rPr>
              <a:t>j</a:t>
            </a:r>
            <a:r>
              <a:rPr lang="en-US" sz="2350" dirty="0" smtClean="0">
                <a:effectLst>
                  <a:outerShdw blurRad="38100" dist="38100" dir="2700000" algn="tl">
                    <a:srgbClr val="000000">
                      <a:alpha val="43137"/>
                    </a:srgbClr>
                  </a:outerShdw>
                </a:effectLst>
              </a:rPr>
              <a:t> are likely to be </a:t>
            </a:r>
            <a:r>
              <a:rPr lang="en-US" sz="2350" dirty="0" err="1" smtClean="0">
                <a:effectLst>
                  <a:outerShdw blurRad="38100" dist="38100" dir="2700000" algn="tl">
                    <a:srgbClr val="000000">
                      <a:alpha val="43137"/>
                    </a:srgbClr>
                  </a:outerShdw>
                </a:effectLst>
              </a:rPr>
              <a:t>heteroscedastic</a:t>
            </a:r>
            <a:r>
              <a:rPr lang="en-US" sz="2350" dirty="0" smtClean="0">
                <a:effectLst>
                  <a:outerShdw blurRad="38100" dist="38100" dir="2700000" algn="tl">
                    <a:srgbClr val="000000">
                      <a:alpha val="43137"/>
                    </a:srgbClr>
                  </a:outerShdw>
                </a:effectLst>
              </a:rPr>
              <a:t>.</a:t>
            </a:r>
          </a:p>
          <a:p>
            <a:pPr algn="just" eaLnBrk="1" hangingPunct="1">
              <a:lnSpc>
                <a:spcPct val="90000"/>
              </a:lnSpc>
              <a:defRPr/>
            </a:pPr>
            <a:endParaRPr lang="en-US" sz="800" dirty="0" smtClean="0">
              <a:effectLst>
                <a:outerShdw blurRad="38100" dist="38100" dir="2700000" algn="tl">
                  <a:srgbClr val="000000">
                    <a:alpha val="43137"/>
                  </a:srgbClr>
                </a:outerShdw>
              </a:effectLst>
            </a:endParaRPr>
          </a:p>
          <a:p>
            <a:pPr algn="just" eaLnBrk="1" hangingPunct="1">
              <a:lnSpc>
                <a:spcPct val="90000"/>
              </a:lnSpc>
              <a:defRPr/>
            </a:pPr>
            <a:r>
              <a:rPr lang="en-US" sz="2350" dirty="0" smtClean="0">
                <a:effectLst>
                  <a:outerShdw blurRad="38100" dist="38100" dir="2700000" algn="tl">
                    <a:srgbClr val="000000">
                      <a:alpha val="43137"/>
                    </a:srgbClr>
                  </a:outerShdw>
                </a:effectLst>
              </a:rPr>
              <a:t>Thus, we estimate the Weighted Least Squares (WLS) version of equation (1), by dividing it by </a:t>
            </a:r>
            <a:r>
              <a:rPr lang="en-US" sz="2350" i="1" dirty="0" err="1" smtClean="0">
                <a:effectLst>
                  <a:outerShdw blurRad="38100" dist="38100" dir="2700000" algn="tl">
                    <a:srgbClr val="000000">
                      <a:alpha val="43137"/>
                    </a:srgbClr>
                  </a:outerShdw>
                </a:effectLst>
              </a:rPr>
              <a:t>se</a:t>
            </a:r>
            <a:r>
              <a:rPr lang="en-US" sz="2350" i="1" baseline="-25000" dirty="0" err="1" smtClean="0">
                <a:effectLst>
                  <a:outerShdw blurRad="38100" dist="38100" dir="2700000" algn="tl">
                    <a:srgbClr val="000000">
                      <a:alpha val="43137"/>
                    </a:srgbClr>
                  </a:outerShdw>
                </a:effectLst>
              </a:rPr>
              <a:t>j</a:t>
            </a:r>
            <a:r>
              <a:rPr lang="en-US" sz="2350" dirty="0" smtClean="0">
                <a:effectLst>
                  <a:outerShdw blurRad="38100" dist="38100" dir="2700000" algn="tl">
                    <a:srgbClr val="000000">
                      <a:alpha val="43137"/>
                    </a:srgbClr>
                  </a:outerShdw>
                </a:effectLst>
              </a:rPr>
              <a:t>:</a:t>
            </a:r>
          </a:p>
          <a:p>
            <a:pPr algn="just" eaLnBrk="1" hangingPunct="1">
              <a:lnSpc>
                <a:spcPct val="90000"/>
              </a:lnSpc>
              <a:buFont typeface="Wingdings" pitchFamily="2" charset="2"/>
              <a:buNone/>
              <a:defRPr/>
            </a:pPr>
            <a:endParaRPr lang="en-US" sz="800" dirty="0" smtClean="0">
              <a:effectLst>
                <a:outerShdw blurRad="38100" dist="38100" dir="2700000" algn="tl">
                  <a:srgbClr val="000000">
                    <a:alpha val="43137"/>
                  </a:srgbClr>
                </a:outerShdw>
              </a:effectLst>
            </a:endParaRPr>
          </a:p>
          <a:p>
            <a:pPr algn="just" eaLnBrk="1" hangingPunct="1">
              <a:lnSpc>
                <a:spcPct val="90000"/>
              </a:lnSpc>
              <a:buFont typeface="Wingdings" pitchFamily="2" charset="2"/>
              <a:buNone/>
              <a:defRPr/>
            </a:pPr>
            <a:r>
              <a:rPr lang="en-US" sz="2350" dirty="0" smtClean="0">
                <a:effectLst>
                  <a:outerShdw blurRad="38100" dist="38100" dir="2700000" algn="tl">
                    <a:srgbClr val="000000">
                      <a:alpha val="43137"/>
                    </a:srgbClr>
                  </a:outerShdw>
                </a:effectLst>
              </a:rPr>
              <a:t>	</a:t>
            </a:r>
            <a:r>
              <a:rPr lang="en-US" sz="2350" i="1" dirty="0" err="1" smtClean="0">
                <a:effectLst>
                  <a:outerShdw blurRad="38100" dist="38100" dir="2700000" algn="tl">
                    <a:srgbClr val="000000">
                      <a:alpha val="43137"/>
                    </a:srgbClr>
                  </a:outerShdw>
                </a:effectLst>
              </a:rPr>
              <a:t>t</a:t>
            </a:r>
            <a:r>
              <a:rPr lang="en-US" sz="2350" i="1" baseline="-25000" dirty="0" err="1" smtClean="0">
                <a:effectLst>
                  <a:outerShdw blurRad="38100" dist="38100" dir="2700000" algn="tl">
                    <a:srgbClr val="000000">
                      <a:alpha val="43137"/>
                    </a:srgbClr>
                  </a:outerShdw>
                </a:effectLst>
              </a:rPr>
              <a:t>j</a:t>
            </a:r>
            <a:r>
              <a:rPr lang="en-US" sz="2350" i="1" dirty="0" smtClean="0">
                <a:effectLst>
                  <a:outerShdw blurRad="38100" dist="38100" dir="2700000" algn="tl">
                    <a:srgbClr val="000000">
                      <a:alpha val="43137"/>
                    </a:srgbClr>
                  </a:outerShdw>
                </a:effectLst>
              </a:rPr>
              <a:t> = β</a:t>
            </a:r>
            <a:r>
              <a:rPr lang="en-US" sz="2350" i="1" baseline="-25000" dirty="0" smtClean="0">
                <a:effectLst>
                  <a:outerShdw blurRad="38100" dist="38100" dir="2700000" algn="tl">
                    <a:srgbClr val="000000">
                      <a:alpha val="43137"/>
                    </a:srgbClr>
                  </a:outerShdw>
                </a:effectLst>
              </a:rPr>
              <a:t>1</a:t>
            </a:r>
            <a:r>
              <a:rPr lang="en-US" sz="2350" i="1" dirty="0" smtClean="0">
                <a:effectLst>
                  <a:outerShdw blurRad="38100" dist="38100" dir="2700000" algn="tl">
                    <a:srgbClr val="000000">
                      <a:alpha val="43137"/>
                    </a:srgbClr>
                  </a:outerShdw>
                </a:effectLst>
              </a:rPr>
              <a:t> + </a:t>
            </a:r>
            <a:r>
              <a:rPr lang="en-US" sz="2350" i="1" dirty="0" err="1" smtClean="0">
                <a:effectLst>
                  <a:outerShdw blurRad="38100" dist="38100" dir="2700000" algn="tl">
                    <a:srgbClr val="000000">
                      <a:alpha val="43137"/>
                    </a:srgbClr>
                  </a:outerShdw>
                </a:effectLst>
              </a:rPr>
              <a:t>Σγ</a:t>
            </a:r>
            <a:r>
              <a:rPr lang="en-US" sz="2350" i="1" baseline="-25000" dirty="0" err="1" smtClean="0">
                <a:effectLst>
                  <a:outerShdw blurRad="38100" dist="38100" dir="2700000" algn="tl">
                    <a:srgbClr val="000000">
                      <a:alpha val="43137"/>
                    </a:srgbClr>
                  </a:outerShdw>
                </a:effectLst>
              </a:rPr>
              <a:t>i</a:t>
            </a:r>
            <a:r>
              <a:rPr lang="en-US" sz="2350" i="1" dirty="0" err="1" smtClean="0">
                <a:effectLst>
                  <a:outerShdw blurRad="38100" dist="38100" dir="2700000" algn="tl">
                    <a:srgbClr val="000000">
                      <a:alpha val="43137"/>
                    </a:srgbClr>
                  </a:outerShdw>
                </a:effectLst>
              </a:rPr>
              <a:t>K</a:t>
            </a:r>
            <a:r>
              <a:rPr lang="en-US" sz="2350" i="1" baseline="-25000" dirty="0" err="1" smtClean="0">
                <a:effectLst>
                  <a:outerShdw blurRad="38100" dist="38100" dir="2700000" algn="tl">
                    <a:srgbClr val="000000">
                      <a:alpha val="43137"/>
                    </a:srgbClr>
                  </a:outerShdw>
                </a:effectLst>
              </a:rPr>
              <a:t>ij</a:t>
            </a:r>
            <a:r>
              <a:rPr lang="en-US" sz="2350" i="1" dirty="0" smtClean="0">
                <a:effectLst>
                  <a:outerShdw blurRad="38100" dist="38100" dir="2700000" algn="tl">
                    <a:srgbClr val="000000">
                      <a:alpha val="43137"/>
                    </a:srgbClr>
                  </a:outerShdw>
                </a:effectLst>
              </a:rPr>
              <a:t> + β</a:t>
            </a:r>
            <a:r>
              <a:rPr lang="en-US" sz="2350" i="1" baseline="-25000" dirty="0" smtClean="0">
                <a:effectLst>
                  <a:outerShdw blurRad="38100" dist="38100" dir="2700000" algn="tl">
                    <a:srgbClr val="000000">
                      <a:alpha val="43137"/>
                    </a:srgbClr>
                  </a:outerShdw>
                </a:effectLst>
              </a:rPr>
              <a:t>0</a:t>
            </a:r>
            <a:r>
              <a:rPr lang="en-US" sz="2350" i="1" dirty="0" smtClean="0">
                <a:effectLst>
                  <a:outerShdw blurRad="38100" dist="38100" dir="2700000" algn="tl">
                    <a:srgbClr val="000000">
                      <a:alpha val="43137"/>
                    </a:srgbClr>
                  </a:outerShdw>
                </a:effectLst>
              </a:rPr>
              <a:t>(1/</a:t>
            </a:r>
            <a:r>
              <a:rPr lang="en-US" sz="2350" i="1" dirty="0" err="1" smtClean="0">
                <a:effectLst>
                  <a:outerShdw blurRad="38100" dist="38100" dir="2700000" algn="tl">
                    <a:srgbClr val="000000">
                      <a:alpha val="43137"/>
                    </a:srgbClr>
                  </a:outerShdw>
                </a:effectLst>
              </a:rPr>
              <a:t>se</a:t>
            </a:r>
            <a:r>
              <a:rPr lang="en-US" sz="2350" i="1" baseline="-25000" dirty="0" err="1" smtClean="0">
                <a:effectLst>
                  <a:outerShdw blurRad="38100" dist="38100" dir="2700000" algn="tl">
                    <a:srgbClr val="000000">
                      <a:alpha val="43137"/>
                    </a:srgbClr>
                  </a:outerShdw>
                </a:effectLst>
              </a:rPr>
              <a:t>j</a:t>
            </a:r>
            <a:r>
              <a:rPr lang="en-US" sz="2350" i="1" dirty="0" smtClean="0">
                <a:effectLst>
                  <a:outerShdw blurRad="38100" dist="38100" dir="2700000" algn="tl">
                    <a:srgbClr val="000000">
                      <a:alpha val="43137"/>
                    </a:srgbClr>
                  </a:outerShdw>
                </a:effectLst>
              </a:rPr>
              <a:t>) + </a:t>
            </a:r>
            <a:r>
              <a:rPr lang="en-US" sz="2350" i="1" dirty="0" err="1" smtClean="0">
                <a:effectLst>
                  <a:outerShdw blurRad="38100" dist="38100" dir="2700000" algn="tl">
                    <a:srgbClr val="000000">
                      <a:alpha val="43137"/>
                    </a:srgbClr>
                  </a:outerShdw>
                </a:effectLst>
              </a:rPr>
              <a:t>Σα</a:t>
            </a:r>
            <a:r>
              <a:rPr lang="en-US" sz="2350" i="1" baseline="-25000" dirty="0" err="1" smtClean="0">
                <a:effectLst>
                  <a:outerShdw blurRad="38100" dist="38100" dir="2700000" algn="tl">
                    <a:srgbClr val="000000">
                      <a:alpha val="43137"/>
                    </a:srgbClr>
                  </a:outerShdw>
                </a:effectLst>
              </a:rPr>
              <a:t>k</a:t>
            </a:r>
            <a:r>
              <a:rPr lang="en-US" sz="2350" i="1" dirty="0" err="1" smtClean="0">
                <a:effectLst>
                  <a:outerShdw blurRad="38100" dist="38100" dir="2700000" algn="tl">
                    <a:srgbClr val="000000">
                      <a:alpha val="43137"/>
                    </a:srgbClr>
                  </a:outerShdw>
                </a:effectLst>
              </a:rPr>
              <a:t>Z</a:t>
            </a:r>
            <a:r>
              <a:rPr lang="en-US" sz="2350" i="1" baseline="-25000" dirty="0" err="1" smtClean="0">
                <a:effectLst>
                  <a:outerShdw blurRad="38100" dist="38100" dir="2700000" algn="tl">
                    <a:srgbClr val="000000">
                      <a:alpha val="43137"/>
                    </a:srgbClr>
                  </a:outerShdw>
                </a:effectLst>
              </a:rPr>
              <a:t>jk</a:t>
            </a:r>
            <a:r>
              <a:rPr lang="en-US" sz="2350" i="1" dirty="0" smtClean="0">
                <a:effectLst>
                  <a:outerShdw blurRad="38100" dist="38100" dir="2700000" algn="tl">
                    <a:srgbClr val="000000">
                      <a:alpha val="43137"/>
                    </a:srgbClr>
                  </a:outerShdw>
                </a:effectLst>
              </a:rPr>
              <a:t>/</a:t>
            </a:r>
            <a:r>
              <a:rPr lang="en-US" sz="2350" i="1" dirty="0" err="1" smtClean="0">
                <a:effectLst>
                  <a:outerShdw blurRad="38100" dist="38100" dir="2700000" algn="tl">
                    <a:srgbClr val="000000">
                      <a:alpha val="43137"/>
                    </a:srgbClr>
                  </a:outerShdw>
                </a:effectLst>
              </a:rPr>
              <a:t>se</a:t>
            </a:r>
            <a:r>
              <a:rPr lang="en-US" sz="2350" i="1" baseline="-25000" dirty="0" err="1" smtClean="0">
                <a:effectLst>
                  <a:outerShdw blurRad="38100" dist="38100" dir="2700000" algn="tl">
                    <a:srgbClr val="000000">
                      <a:alpha val="43137"/>
                    </a:srgbClr>
                  </a:outerShdw>
                </a:effectLst>
              </a:rPr>
              <a:t>j</a:t>
            </a:r>
            <a:r>
              <a:rPr lang="en-US" sz="2350" i="1" dirty="0" smtClean="0">
                <a:effectLst>
                  <a:outerShdw blurRad="38100" dist="38100" dir="2700000" algn="tl">
                    <a:srgbClr val="000000">
                      <a:alpha val="43137"/>
                    </a:srgbClr>
                  </a:outerShdw>
                </a:effectLst>
              </a:rPr>
              <a:t> + </a:t>
            </a:r>
            <a:r>
              <a:rPr lang="en-US" sz="2350" i="1" dirty="0" err="1" smtClean="0">
                <a:effectLst>
                  <a:outerShdw blurRad="38100" dist="38100" dir="2700000" algn="tl">
                    <a:srgbClr val="000000">
                      <a:alpha val="43137"/>
                    </a:srgbClr>
                  </a:outerShdw>
                </a:effectLst>
              </a:rPr>
              <a:t>v</a:t>
            </a:r>
            <a:r>
              <a:rPr lang="en-US" sz="2350" i="1" baseline="-25000" dirty="0" err="1" smtClean="0">
                <a:effectLst>
                  <a:outerShdw blurRad="38100" dist="38100" dir="2700000" algn="tl">
                    <a:srgbClr val="000000">
                      <a:alpha val="43137"/>
                    </a:srgbClr>
                  </a:outerShdw>
                </a:effectLst>
              </a:rPr>
              <a:t>j</a:t>
            </a:r>
            <a:r>
              <a:rPr lang="en-US" sz="2350" dirty="0" smtClean="0">
                <a:effectLst>
                  <a:outerShdw blurRad="38100" dist="38100" dir="2700000" algn="tl">
                    <a:srgbClr val="000000">
                      <a:alpha val="43137"/>
                    </a:srgbClr>
                  </a:outerShdw>
                </a:effectLst>
              </a:rPr>
              <a:t>     (2), where:</a:t>
            </a:r>
          </a:p>
          <a:p>
            <a:pPr algn="just" eaLnBrk="1" hangingPunct="1">
              <a:lnSpc>
                <a:spcPct val="90000"/>
              </a:lnSpc>
              <a:defRPr/>
            </a:pPr>
            <a:endParaRPr lang="en-US" sz="800" dirty="0" smtClean="0">
              <a:effectLst>
                <a:outerShdw blurRad="38100" dist="38100" dir="2700000" algn="tl">
                  <a:srgbClr val="000000">
                    <a:alpha val="43137"/>
                  </a:srgbClr>
                </a:outerShdw>
              </a:effectLst>
            </a:endParaRPr>
          </a:p>
          <a:p>
            <a:pPr algn="just" eaLnBrk="1" hangingPunct="1">
              <a:lnSpc>
                <a:spcPct val="90000"/>
              </a:lnSpc>
              <a:buFont typeface="Wingdings" pitchFamily="2" charset="2"/>
              <a:buNone/>
              <a:defRPr/>
            </a:pPr>
            <a:r>
              <a:rPr lang="en-US" sz="2350" dirty="0" smtClean="0">
                <a:effectLst>
                  <a:outerShdw blurRad="38100" dist="38100" dir="2700000" algn="tl">
                    <a:srgbClr val="000000">
                      <a:alpha val="43137"/>
                    </a:srgbClr>
                  </a:outerShdw>
                </a:effectLst>
              </a:rPr>
              <a:t>	</a:t>
            </a:r>
            <a:r>
              <a:rPr lang="en-US" sz="2350" i="1" dirty="0" err="1" smtClean="0">
                <a:effectLst>
                  <a:outerShdw blurRad="38100" dist="38100" dir="2700000" algn="tl">
                    <a:srgbClr val="000000">
                      <a:alpha val="43137"/>
                    </a:srgbClr>
                  </a:outerShdw>
                </a:effectLst>
              </a:rPr>
              <a:t>t</a:t>
            </a:r>
            <a:r>
              <a:rPr lang="en-US" sz="2350" i="1" baseline="-25000" dirty="0" err="1" smtClean="0">
                <a:effectLst>
                  <a:outerShdw blurRad="38100" dist="38100" dir="2700000" algn="tl">
                    <a:srgbClr val="000000">
                      <a:alpha val="43137"/>
                    </a:srgbClr>
                  </a:outerShdw>
                </a:effectLst>
              </a:rPr>
              <a:t>j</a:t>
            </a:r>
            <a:r>
              <a:rPr lang="en-US" sz="2350" dirty="0" smtClean="0">
                <a:effectLst>
                  <a:outerShdw blurRad="38100" dist="38100" dir="2700000" algn="tl">
                    <a:srgbClr val="000000">
                      <a:alpha val="43137"/>
                    </a:srgbClr>
                  </a:outerShdw>
                </a:effectLst>
              </a:rPr>
              <a:t> is t-statistic which corresponds to the estimate </a:t>
            </a:r>
            <a:r>
              <a:rPr lang="en-US" sz="2350" i="1" dirty="0" err="1" smtClean="0">
                <a:effectLst>
                  <a:outerShdw blurRad="38100" dist="38100" dir="2700000" algn="tl">
                    <a:srgbClr val="000000">
                      <a:alpha val="43137"/>
                    </a:srgbClr>
                  </a:outerShdw>
                </a:effectLst>
              </a:rPr>
              <a:t>β</a:t>
            </a:r>
            <a:r>
              <a:rPr lang="en-US" sz="2350" i="1" baseline="-25000" dirty="0" err="1" smtClean="0">
                <a:effectLst>
                  <a:outerShdw blurRad="38100" dist="38100" dir="2700000" algn="tl">
                    <a:srgbClr val="000000">
                      <a:alpha val="43137"/>
                    </a:srgbClr>
                  </a:outerShdw>
                </a:effectLst>
              </a:rPr>
              <a:t>j</a:t>
            </a:r>
            <a:r>
              <a:rPr lang="en-US" sz="2350" dirty="0" smtClean="0">
                <a:effectLst>
                  <a:outerShdw blurRad="38100" dist="38100" dir="2700000" algn="tl">
                    <a:srgbClr val="000000">
                      <a:alpha val="43137"/>
                    </a:srgbClr>
                  </a:outerShdw>
                </a:effectLst>
              </a:rPr>
              <a:t>.</a:t>
            </a:r>
          </a:p>
          <a:p>
            <a:pPr algn="just" eaLnBrk="1" hangingPunct="1">
              <a:lnSpc>
                <a:spcPct val="90000"/>
              </a:lnSpc>
              <a:buFont typeface="Wingdings" pitchFamily="2" charset="2"/>
              <a:buNone/>
              <a:defRPr/>
            </a:pPr>
            <a:r>
              <a:rPr lang="en-US" sz="2350" dirty="0" smtClean="0">
                <a:effectLst>
                  <a:outerShdw blurRad="38100" dist="38100" dir="2700000" algn="tl">
                    <a:srgbClr val="000000">
                      <a:alpha val="43137"/>
                    </a:srgbClr>
                  </a:outerShdw>
                </a:effectLst>
              </a:rPr>
              <a:t>	</a:t>
            </a:r>
            <a:r>
              <a:rPr lang="en-US" sz="2350" i="1" dirty="0" err="1" smtClean="0">
                <a:effectLst>
                  <a:outerShdw blurRad="38100" dist="38100" dir="2700000" algn="tl">
                    <a:srgbClr val="000000">
                      <a:alpha val="43137"/>
                    </a:srgbClr>
                  </a:outerShdw>
                </a:effectLst>
              </a:rPr>
              <a:t>K</a:t>
            </a:r>
            <a:r>
              <a:rPr lang="en-US" sz="2350" i="1" baseline="-25000" dirty="0" err="1" smtClean="0">
                <a:effectLst>
                  <a:outerShdw blurRad="38100" dist="38100" dir="2700000" algn="tl">
                    <a:srgbClr val="000000">
                      <a:alpha val="43137"/>
                    </a:srgbClr>
                  </a:outerShdw>
                </a:effectLst>
              </a:rPr>
              <a:t>ij</a:t>
            </a:r>
            <a:r>
              <a:rPr lang="en-US" sz="2350" dirty="0" smtClean="0">
                <a:effectLst>
                  <a:outerShdw blurRad="38100" dist="38100" dir="2700000" algn="tl">
                    <a:srgbClr val="000000">
                      <a:alpha val="43137"/>
                    </a:srgbClr>
                  </a:outerShdw>
                </a:effectLst>
              </a:rPr>
              <a:t> are additional factors correlated with publication process itself.</a:t>
            </a:r>
          </a:p>
          <a:p>
            <a:pPr algn="just" eaLnBrk="1" hangingPunct="1">
              <a:lnSpc>
                <a:spcPct val="90000"/>
              </a:lnSpc>
              <a:defRPr/>
            </a:pPr>
            <a:endParaRPr lang="en-US" sz="800" dirty="0" smtClean="0">
              <a:effectLst>
                <a:outerShdw blurRad="38100" dist="38100" dir="2700000" algn="tl">
                  <a:srgbClr val="000000">
                    <a:alpha val="43137"/>
                  </a:srgbClr>
                </a:outerShdw>
              </a:effectLst>
            </a:endParaRPr>
          </a:p>
          <a:p>
            <a:pPr algn="just" eaLnBrk="1" hangingPunct="1">
              <a:lnSpc>
                <a:spcPct val="90000"/>
              </a:lnSpc>
              <a:defRPr/>
            </a:pPr>
            <a:r>
              <a:rPr lang="en-US" sz="2350" dirty="0" smtClean="0">
                <a:effectLst>
                  <a:outerShdw blurRad="38100" dist="38100" dir="2700000" algn="tl">
                    <a:srgbClr val="000000">
                      <a:alpha val="43137"/>
                    </a:srgbClr>
                  </a:outerShdw>
                </a:effectLst>
              </a:rPr>
              <a:t>We follow general-to-specific modeling approach for variable selection.</a:t>
            </a:r>
          </a:p>
          <a:p>
            <a:pPr algn="just" eaLnBrk="1" hangingPunct="1">
              <a:lnSpc>
                <a:spcPct val="90000"/>
              </a:lnSpc>
              <a:defRPr/>
            </a:pPr>
            <a:endParaRPr lang="en-US" sz="800" dirty="0" smtClean="0">
              <a:effectLst>
                <a:outerShdw blurRad="38100" dist="38100" dir="2700000" algn="tl">
                  <a:srgbClr val="000000">
                    <a:alpha val="43137"/>
                  </a:srgbClr>
                </a:outerShdw>
              </a:effectLst>
            </a:endParaRPr>
          </a:p>
          <a:p>
            <a:pPr algn="just" eaLnBrk="1" hangingPunct="1">
              <a:lnSpc>
                <a:spcPct val="90000"/>
              </a:lnSpc>
              <a:defRPr/>
            </a:pPr>
            <a:r>
              <a:rPr lang="en-US" sz="2400" dirty="0" smtClean="0"/>
              <a:t>The estimation methods we use are: </a:t>
            </a:r>
            <a:r>
              <a:rPr lang="en-US" sz="2400" dirty="0" err="1" smtClean="0"/>
              <a:t>i</a:t>
            </a:r>
            <a:r>
              <a:rPr lang="en-US" sz="2400" dirty="0" smtClean="0"/>
              <a:t>) OLS, ii) OLS-cluster, iii) REML, iv) FE, v) Weighted-Least-Squares and vi) FE-WLS.</a:t>
            </a:r>
            <a:endParaRPr lang="en-US" sz="2350" dirty="0" smtClean="0">
              <a:effectLst>
                <a:outerShdw blurRad="38100" dist="38100" dir="2700000" algn="tl">
                  <a:srgbClr val="000000">
                    <a:alpha val="43137"/>
                  </a:srgbClr>
                </a:outerShdw>
              </a:effectLst>
            </a:endParaRPr>
          </a:p>
          <a:p>
            <a:pPr algn="just" eaLnBrk="1" hangingPunct="1">
              <a:lnSpc>
                <a:spcPct val="90000"/>
              </a:lnSpc>
              <a:buFont typeface="Wingdings" pitchFamily="2" charset="2"/>
              <a:buNone/>
              <a:defRPr/>
            </a:pPr>
            <a:endParaRPr lang="en-US" sz="2350" dirty="0" smtClean="0">
              <a:effectLst>
                <a:outerShdw blurRad="38100" dist="38100" dir="2700000" algn="tl">
                  <a:srgbClr val="000000">
                    <a:alpha val="43137"/>
                  </a:srgbClr>
                </a:outerShdw>
              </a:effectLst>
            </a:endParaRPr>
          </a:p>
        </p:txBody>
      </p:sp>
      <p:sp>
        <p:nvSpPr>
          <p:cNvPr id="12292"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0" y="0"/>
            <a:ext cx="9144000" cy="915988"/>
          </a:xfrm>
        </p:spPr>
        <p:txBody>
          <a:bodyPr/>
          <a:lstStyle/>
          <a:p>
            <a:pPr algn="ctr">
              <a:buFont typeface="Wingdings" pitchFamily="2" charset="2"/>
              <a:buNone/>
              <a:defRPr/>
            </a:pPr>
            <a:r>
              <a:rPr lang="en-US" sz="2600" dirty="0" smtClean="0"/>
              <a:t>Figure 1: Funnel graph (n=688)</a:t>
            </a:r>
          </a:p>
          <a:p>
            <a:pPr algn="ctr">
              <a:buFont typeface="Wingdings" pitchFamily="2" charset="2"/>
              <a:buNone/>
              <a:defRPr/>
            </a:pPr>
            <a:endParaRPr lang="el-GR" dirty="0"/>
          </a:p>
        </p:txBody>
      </p:sp>
      <p:sp>
        <p:nvSpPr>
          <p:cNvPr id="7" name="6 - Ορθογώνιο"/>
          <p:cNvSpPr/>
          <p:nvPr/>
        </p:nvSpPr>
        <p:spPr>
          <a:xfrm>
            <a:off x="5021263" y="1358900"/>
            <a:ext cx="3781425" cy="923925"/>
          </a:xfrm>
          <a:prstGeom prst="rect">
            <a:avLst/>
          </a:prstGeom>
        </p:spPr>
        <p:txBody>
          <a:bodyPr>
            <a:spAutoFit/>
          </a:bodyPr>
          <a:lstStyle/>
          <a:p>
            <a:pPr algn="r">
              <a:defRPr/>
            </a:pPr>
            <a:r>
              <a:rPr lang="en-US" dirty="0">
                <a:solidFill>
                  <a:schemeClr val="accent6"/>
                </a:solidFill>
                <a:latin typeface="Arial" charset="0"/>
              </a:rPr>
              <a:t>430 estimates &lt; 0</a:t>
            </a:r>
          </a:p>
          <a:p>
            <a:pPr algn="r">
              <a:defRPr/>
            </a:pPr>
            <a:r>
              <a:rPr lang="en-US" dirty="0">
                <a:solidFill>
                  <a:schemeClr val="accent6"/>
                </a:solidFill>
                <a:latin typeface="Arial" charset="0"/>
              </a:rPr>
              <a:t>431 estimates &gt; 0</a:t>
            </a:r>
          </a:p>
          <a:p>
            <a:pPr algn="r">
              <a:defRPr/>
            </a:pPr>
            <a:r>
              <a:rPr lang="en-US" dirty="0">
                <a:solidFill>
                  <a:schemeClr val="accent6"/>
                </a:solidFill>
                <a:latin typeface="Arial" charset="0"/>
              </a:rPr>
              <a:t>5 estimates = 0</a:t>
            </a:r>
            <a:endParaRPr lang="el-GR" dirty="0">
              <a:solidFill>
                <a:schemeClr val="accent6"/>
              </a:solidFill>
              <a:latin typeface="Arial" charset="0"/>
            </a:endParaRPr>
          </a:p>
        </p:txBody>
      </p:sp>
      <p:pic>
        <p:nvPicPr>
          <p:cNvPr id="13316" name="Picture 6"/>
          <p:cNvPicPr>
            <a:picLocks noChangeAspect="1" noChangeArrowheads="1"/>
          </p:cNvPicPr>
          <p:nvPr/>
        </p:nvPicPr>
        <p:blipFill>
          <a:blip r:embed="rId2" cstate="print"/>
          <a:srcRect/>
          <a:stretch>
            <a:fillRect/>
          </a:stretch>
        </p:blipFill>
        <p:spPr bwMode="auto">
          <a:xfrm>
            <a:off x="0" y="638175"/>
            <a:ext cx="8982075" cy="6219825"/>
          </a:xfrm>
          <a:prstGeom prst="rect">
            <a:avLst/>
          </a:prstGeom>
          <a:noFill/>
          <a:ln w="9525">
            <a:noFill/>
            <a:miter lim="800000"/>
            <a:headEnd/>
            <a:tailEnd/>
          </a:ln>
        </p:spPr>
      </p:pic>
      <p:sp>
        <p:nvSpPr>
          <p:cNvPr id="13317" name="Line 3"/>
          <p:cNvSpPr>
            <a:spLocks noChangeShapeType="1"/>
          </p:cNvSpPr>
          <p:nvPr/>
        </p:nvSpPr>
        <p:spPr bwMode="auto">
          <a:xfrm flipV="1">
            <a:off x="4797425" y="1179513"/>
            <a:ext cx="0" cy="4772025"/>
          </a:xfrm>
          <a:prstGeom prst="line">
            <a:avLst/>
          </a:prstGeom>
          <a:noFill/>
          <a:ln w="9525">
            <a:solidFill>
              <a:srgbClr val="000000"/>
            </a:solidFill>
            <a:round/>
            <a:headEnd/>
            <a:tailEnd/>
          </a:ln>
        </p:spPr>
        <p:txBody>
          <a:bodyPr/>
          <a:lstStyle/>
          <a:p>
            <a:endParaRPr lang="el-G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19"/>
          <p:cNvSpPr>
            <a:spLocks noChangeArrowheads="1"/>
          </p:cNvSpPr>
          <p:nvPr/>
        </p:nvSpPr>
        <p:spPr bwMode="auto">
          <a:xfrm>
            <a:off x="0" y="-138113"/>
            <a:ext cx="9144000" cy="892176"/>
          </a:xfrm>
          <a:prstGeom prst="rect">
            <a:avLst/>
          </a:prstGeom>
          <a:noFill/>
          <a:ln w="9525">
            <a:noFill/>
            <a:miter lim="800000"/>
            <a:headEnd/>
            <a:tailEnd/>
          </a:ln>
        </p:spPr>
        <p:txBody>
          <a:bodyPr anchor="ctr">
            <a:spAutoFit/>
          </a:bodyPr>
          <a:lstStyle/>
          <a:p>
            <a:pPr algn="ctr" eaLnBrk="0" hangingPunct="0">
              <a:defRPr/>
            </a:pPr>
            <a:r>
              <a:rPr lang="en-GB" altLang="el-GR" sz="2600" b="1" dirty="0">
                <a:latin typeface="+mn-lt"/>
                <a:cs typeface="Times New Roman" pitchFamily="18" charset="0"/>
              </a:rPr>
              <a:t>Table 1: Summary statistics of the studies included in meta-regression analysis</a:t>
            </a:r>
            <a:endParaRPr lang="en-GB" altLang="el-GR" sz="2600" dirty="0">
              <a:latin typeface="+mn-lt"/>
            </a:endParaRPr>
          </a:p>
        </p:txBody>
      </p:sp>
      <p:graphicFrame>
        <p:nvGraphicFramePr>
          <p:cNvPr id="4" name="3 - Πίνακας"/>
          <p:cNvGraphicFramePr>
            <a:graphicFrameLocks noGrp="1"/>
          </p:cNvGraphicFramePr>
          <p:nvPr/>
        </p:nvGraphicFramePr>
        <p:xfrm>
          <a:off x="0" y="754063"/>
          <a:ext cx="9144001" cy="6104047"/>
        </p:xfrm>
        <a:graphic>
          <a:graphicData uri="http://schemas.openxmlformats.org/drawingml/2006/table">
            <a:tbl>
              <a:tblPr/>
              <a:tblGrid>
                <a:gridCol w="400789"/>
                <a:gridCol w="2371602"/>
                <a:gridCol w="1061935"/>
                <a:gridCol w="1061935"/>
                <a:gridCol w="1061935"/>
                <a:gridCol w="1061935"/>
                <a:gridCol w="1061935"/>
                <a:gridCol w="1061935"/>
              </a:tblGrid>
              <a:tr h="483498">
                <a:tc>
                  <a:txBody>
                    <a:bodyPr/>
                    <a:lstStyle/>
                    <a:p>
                      <a:pPr>
                        <a:lnSpc>
                          <a:spcPct val="115000"/>
                        </a:lnSpc>
                      </a:pPr>
                      <a:endParaRPr lang="el-GR" sz="1300" dirty="0">
                        <a:solidFill>
                          <a:schemeClr val="bg1"/>
                        </a:solidFill>
                        <a:latin typeface="Calibri"/>
                        <a:ea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dirty="0">
                          <a:solidFill>
                            <a:schemeClr val="bg1"/>
                          </a:solidFill>
                          <a:latin typeface="Cambria"/>
                          <a:ea typeface="Calibri"/>
                          <a:cs typeface="Times New Roman"/>
                        </a:rPr>
                        <a:t>  </a:t>
                      </a:r>
                      <a:endParaRPr lang="el-GR" sz="1300" dirty="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a:ea typeface="Calibri"/>
                          <a:cs typeface="Times New Roman"/>
                        </a:rPr>
                        <a:t>Number</a:t>
                      </a:r>
                      <a:r>
                        <a:rPr lang="el-GR" sz="1300" b="1" dirty="0">
                          <a:solidFill>
                            <a:schemeClr val="bg1"/>
                          </a:solidFill>
                          <a:latin typeface="Cambria"/>
                          <a:ea typeface="Calibri"/>
                          <a:cs typeface="Times New Roman"/>
                        </a:rPr>
                        <a:t> </a:t>
                      </a:r>
                      <a:r>
                        <a:rPr lang="el-GR" sz="1300" b="1" dirty="0" err="1">
                          <a:solidFill>
                            <a:schemeClr val="bg1"/>
                          </a:solidFill>
                          <a:latin typeface="Cambria"/>
                          <a:ea typeface="Calibri"/>
                          <a:cs typeface="Times New Roman"/>
                        </a:rPr>
                        <a:t>of</a:t>
                      </a:r>
                      <a:r>
                        <a:rPr lang="el-GR" sz="1300" b="1" dirty="0">
                          <a:solidFill>
                            <a:schemeClr val="bg1"/>
                          </a:solidFill>
                          <a:latin typeface="Cambria"/>
                          <a:ea typeface="Calibri"/>
                          <a:cs typeface="Times New Roman"/>
                        </a:rPr>
                        <a:t> </a:t>
                      </a:r>
                      <a:r>
                        <a:rPr lang="en-US" sz="1300" b="1" dirty="0">
                          <a:solidFill>
                            <a:schemeClr val="bg1"/>
                          </a:solidFill>
                          <a:latin typeface="Cambria"/>
                          <a:ea typeface="Calibri"/>
                          <a:cs typeface="Times New Roman"/>
                        </a:rPr>
                        <a:t>estimates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a:ea typeface="Calibri"/>
                          <a:cs typeface="Times New Roman"/>
                        </a:rPr>
                        <a:t>Minimum</a:t>
                      </a:r>
                      <a:r>
                        <a:rPr lang="el-GR" sz="1300" b="1" dirty="0">
                          <a:solidFill>
                            <a:schemeClr val="bg1"/>
                          </a:solidFill>
                          <a:latin typeface="Cambria"/>
                          <a:ea typeface="Calibri"/>
                          <a:cs typeface="Times New Roman"/>
                        </a:rPr>
                        <a:t>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a:ea typeface="Calibri"/>
                          <a:cs typeface="Times New Roman"/>
                        </a:rPr>
                        <a:t>Maximum</a:t>
                      </a:r>
                      <a:r>
                        <a:rPr lang="el-GR" sz="1300" b="1" dirty="0">
                          <a:solidFill>
                            <a:schemeClr val="bg1"/>
                          </a:solidFill>
                          <a:latin typeface="Cambria"/>
                          <a:ea typeface="Calibri"/>
                          <a:cs typeface="Times New Roman"/>
                        </a:rPr>
                        <a:t>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a:ea typeface="Calibri"/>
                          <a:cs typeface="Times New Roman"/>
                        </a:rPr>
                        <a:t>Median</a:t>
                      </a:r>
                      <a:r>
                        <a:rPr lang="el-GR" sz="1300" b="1" dirty="0">
                          <a:solidFill>
                            <a:schemeClr val="bg1"/>
                          </a:solidFill>
                          <a:latin typeface="Cambria"/>
                          <a:ea typeface="Calibri"/>
                          <a:cs typeface="Times New Roman"/>
                        </a:rPr>
                        <a:t>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a:solidFill>
                            <a:schemeClr val="bg1"/>
                          </a:solidFill>
                          <a:latin typeface="Cambria"/>
                          <a:ea typeface="Calibri"/>
                          <a:cs typeface="Times New Roman"/>
                        </a:rPr>
                        <a:t>Standard </a:t>
                      </a:r>
                      <a:r>
                        <a:rPr lang="en-US" sz="1300" b="1" dirty="0">
                          <a:solidFill>
                            <a:schemeClr val="bg1"/>
                          </a:solidFill>
                          <a:latin typeface="Cambria"/>
                          <a:ea typeface="Calibri"/>
                          <a:cs typeface="Times New Roman"/>
                        </a:rPr>
                        <a:t>deviation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a:ea typeface="Calibri"/>
                          <a:cs typeface="Times New Roman"/>
                        </a:rPr>
                        <a:t>Mean</a:t>
                      </a:r>
                      <a:r>
                        <a:rPr lang="el-GR" sz="1300" b="1" dirty="0">
                          <a:solidFill>
                            <a:schemeClr val="bg1"/>
                          </a:solidFill>
                          <a:latin typeface="Cambria"/>
                          <a:ea typeface="Calibri"/>
                          <a:cs typeface="Times New Roman"/>
                        </a:rPr>
                        <a:t>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r>
              <a:tr h="483498">
                <a:tc>
                  <a:txBody>
                    <a:bodyPr/>
                    <a:lstStyle/>
                    <a:p>
                      <a:pPr>
                        <a:lnSpc>
                          <a:spcPct val="115000"/>
                        </a:lnSpc>
                        <a:spcAft>
                          <a:spcPts val="1000"/>
                        </a:spcAft>
                      </a:pPr>
                      <a:r>
                        <a:rPr lang="en-US" sz="1300">
                          <a:solidFill>
                            <a:schemeClr val="bg1"/>
                          </a:solidFill>
                          <a:latin typeface="Cambria"/>
                          <a:ea typeface="Calibri"/>
                          <a:cs typeface="Times New Roman"/>
                        </a:rPr>
                        <a:t>1</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Bhargava-Jamison-Lau-Murray 2001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4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.1127893</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.2053412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.1552227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.0385714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.157144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483498">
                <a:tc>
                  <a:txBody>
                    <a:bodyPr/>
                    <a:lstStyle/>
                    <a:p>
                      <a:pPr>
                        <a:lnSpc>
                          <a:spcPct val="115000"/>
                        </a:lnSpc>
                        <a:spcAft>
                          <a:spcPts val="1000"/>
                        </a:spcAft>
                      </a:pPr>
                      <a:r>
                        <a:rPr lang="en-US" sz="1300">
                          <a:solidFill>
                            <a:schemeClr val="bg1"/>
                          </a:solidFill>
                          <a:latin typeface="Cambria"/>
                          <a:ea typeface="Calibri"/>
                          <a:cs typeface="Times New Roman"/>
                        </a:rPr>
                        <a:t>2</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Lorentzen-McMillan-Wacziarg 2008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47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.0390137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.537778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.2988422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.098081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.2962789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3</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Bloom-Canning-Sevilla 2004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.0910718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.1764016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.1337367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.0603373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.1337367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4</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dirty="0">
                          <a:solidFill>
                            <a:schemeClr val="bg1"/>
                          </a:solidFill>
                          <a:latin typeface="Cambria"/>
                          <a:ea typeface="Calibri"/>
                          <a:cs typeface="Times New Roman"/>
                        </a:rPr>
                        <a:t>Hassan-</a:t>
                      </a:r>
                      <a:r>
                        <a:rPr lang="en-US" sz="1300" b="1" dirty="0" err="1">
                          <a:solidFill>
                            <a:schemeClr val="bg1"/>
                          </a:solidFill>
                          <a:latin typeface="Cambria"/>
                          <a:ea typeface="Calibri"/>
                          <a:cs typeface="Times New Roman"/>
                        </a:rPr>
                        <a:t>Cooray</a:t>
                      </a:r>
                      <a:r>
                        <a:rPr lang="en-US" sz="1300" b="1" dirty="0">
                          <a:solidFill>
                            <a:schemeClr val="bg1"/>
                          </a:solidFill>
                          <a:latin typeface="Cambria"/>
                          <a:ea typeface="Calibri"/>
                          <a:cs typeface="Times New Roman"/>
                        </a:rPr>
                        <a:t> 2012</a:t>
                      </a:r>
                      <a:endParaRPr lang="el-GR" sz="1300" dirty="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26</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a:ea typeface="Calibri"/>
                          <a:cs typeface="Times New Roman"/>
                        </a:rPr>
                        <a:t>-0.24428191</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0.237283926</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0.041048978</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0.106580826</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0.027527711</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5</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Dauda 2011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25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a:ea typeface="Calibri"/>
                          <a:cs typeface="Times New Roman"/>
                        </a:rPr>
                        <a:t>-</a:t>
                      </a: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.7880076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.6300946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.1936881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.3649692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.108819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6</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Chakraborty 2004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.404049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 .6378231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4767651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.1088734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.4988506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7</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Bloom-Malaney 1998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.0507718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.2687883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.15978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.154161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.15978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85310">
                <a:tc>
                  <a:txBody>
                    <a:bodyPr/>
                    <a:lstStyle/>
                    <a:p>
                      <a:pPr>
                        <a:lnSpc>
                          <a:spcPct val="115000"/>
                        </a:lnSpc>
                        <a:spcAft>
                          <a:spcPts val="1000"/>
                        </a:spcAft>
                      </a:pPr>
                      <a:r>
                        <a:rPr lang="en-US" sz="1300">
                          <a:solidFill>
                            <a:schemeClr val="bg1"/>
                          </a:solidFill>
                          <a:latin typeface="Cambria"/>
                          <a:ea typeface="Calibri"/>
                          <a:cs typeface="Times New Roman"/>
                        </a:rPr>
                        <a:t>8</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Ogunleye-Eris 2008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a:ea typeface="Calibri"/>
                          <a:cs typeface="Times New Roman"/>
                        </a:rPr>
                        <a:t>-</a:t>
                      </a: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.0677641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.444764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.0079311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.2386655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.1354641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60119">
                <a:tc>
                  <a:txBody>
                    <a:bodyPr/>
                    <a:lstStyle/>
                    <a:p>
                      <a:pPr>
                        <a:lnSpc>
                          <a:spcPct val="115000"/>
                        </a:lnSpc>
                        <a:spcAft>
                          <a:spcPts val="1000"/>
                        </a:spcAft>
                      </a:pPr>
                      <a:r>
                        <a:rPr lang="en-US" sz="1300">
                          <a:solidFill>
                            <a:schemeClr val="bg1"/>
                          </a:solidFill>
                          <a:latin typeface="Cambria"/>
                          <a:ea typeface="Calibri"/>
                          <a:cs typeface="Times New Roman"/>
                        </a:rPr>
                        <a:t>9</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Bloom-Finlay 2008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.1316099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.1756688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.154432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.0201957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.1540357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69131">
                <a:tc>
                  <a:txBody>
                    <a:bodyPr/>
                    <a:lstStyle/>
                    <a:p>
                      <a:pPr>
                        <a:lnSpc>
                          <a:spcPct val="115000"/>
                        </a:lnSpc>
                        <a:spcAft>
                          <a:spcPts val="1000"/>
                        </a:spcAft>
                      </a:pPr>
                      <a:r>
                        <a:rPr lang="en-US" sz="1300">
                          <a:solidFill>
                            <a:schemeClr val="bg1"/>
                          </a:solidFill>
                          <a:latin typeface="Cambria"/>
                          <a:ea typeface="Calibri"/>
                          <a:cs typeface="Times New Roman"/>
                        </a:rPr>
                        <a:t>10</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Hamoudi-Sachs 1999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.0139687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.3960025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.2311337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.1354138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.1832942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37355">
                <a:tc>
                  <a:txBody>
                    <a:bodyPr/>
                    <a:lstStyle/>
                    <a:p>
                      <a:pPr>
                        <a:lnSpc>
                          <a:spcPct val="115000"/>
                        </a:lnSpc>
                        <a:spcAft>
                          <a:spcPts val="1000"/>
                        </a:spcAft>
                      </a:pPr>
                      <a:r>
                        <a:rPr lang="en-US" sz="1300">
                          <a:solidFill>
                            <a:schemeClr val="bg1"/>
                          </a:solidFill>
                          <a:latin typeface="Cambria"/>
                          <a:ea typeface="Calibri"/>
                          <a:cs typeface="Times New Roman"/>
                        </a:rPr>
                        <a:t>11</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Bloom-Canning 2005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.1293416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.2141601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.1653771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.0348591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.168564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12</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Ogunleye 2011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.0375591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.047183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.0048119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.0599217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.0048119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13</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Aguayo-Rico 2005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16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.8652772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.0368825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.3162207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.2976298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.3671903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14</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Hartwig 2010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90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.36057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.3111134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.2378656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.1429659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.1830541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38502">
                <a:tc>
                  <a:txBody>
                    <a:bodyPr/>
                    <a:lstStyle/>
                    <a:p>
                      <a:pPr>
                        <a:lnSpc>
                          <a:spcPct val="115000"/>
                        </a:lnSpc>
                        <a:spcAft>
                          <a:spcPts val="1000"/>
                        </a:spcAft>
                      </a:pPr>
                      <a:r>
                        <a:rPr lang="en-US" sz="1300">
                          <a:solidFill>
                            <a:schemeClr val="bg1"/>
                          </a:solidFill>
                          <a:latin typeface="Cambria"/>
                          <a:ea typeface="Calibri"/>
                          <a:cs typeface="Times New Roman"/>
                        </a:rPr>
                        <a:t>15</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Aghion Howitt Murtin 2011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46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a:ea typeface="Calibri"/>
                          <a:cs typeface="Times New Roman"/>
                        </a:rPr>
                        <a:t>-</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.4349467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.6765192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.2705822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.3338576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.2495588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16</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Barro 2013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.1921057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.1958518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.1939787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.0026489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.1939787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17</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Barro 1996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7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.1638054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.1952904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.1909404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.1327709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.1296216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18</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Akram 2009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.2429159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.9999934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.9999613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.3090633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.8737888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19</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Acemoglu-Johnson 2007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.0944395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.5200244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.0368381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.2350488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.1368345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20</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Bloom-Canning-Fink 2013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12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.489435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.7236468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.0386692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.4037553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.1249301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40224">
                <a:tc>
                  <a:txBody>
                    <a:bodyPr/>
                    <a:lstStyle/>
                    <a:p>
                      <a:pPr>
                        <a:lnSpc>
                          <a:spcPct val="115000"/>
                        </a:lnSpc>
                        <a:spcAft>
                          <a:spcPts val="1000"/>
                        </a:spcAft>
                      </a:pPr>
                      <a:r>
                        <a:rPr lang="en-US" sz="1300">
                          <a:solidFill>
                            <a:schemeClr val="bg1"/>
                          </a:solidFill>
                          <a:latin typeface="Cambria"/>
                          <a:ea typeface="Calibri"/>
                          <a:cs typeface="Times New Roman"/>
                        </a:rPr>
                        <a:t>21</a:t>
                      </a:r>
                      <a:endParaRPr lang="el-GR" sz="1300">
                        <a:solidFill>
                          <a:schemeClr val="bg1"/>
                        </a:solidFill>
                        <a:latin typeface="Calibri"/>
                        <a:ea typeface="Calibri"/>
                        <a:cs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a:ea typeface="Calibri"/>
                          <a:cs typeface="Times New Roman"/>
                        </a:rPr>
                        <a:t>Grimm 2011 </a:t>
                      </a:r>
                      <a:endParaRPr lang="el-GR" sz="1300">
                        <a:solidFill>
                          <a:schemeClr val="bg1"/>
                        </a:solidFill>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22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.6706818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.5253376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a:ea typeface="Calibri"/>
                          <a:cs typeface="Times New Roman"/>
                        </a:rPr>
                        <a:t> </a:t>
                      </a:r>
                      <a:r>
                        <a:rPr lang="en-US" sz="1300">
                          <a:solidFill>
                            <a:schemeClr val="bg1"/>
                          </a:solidFill>
                          <a:latin typeface="Cambria"/>
                          <a:ea typeface="Calibri"/>
                          <a:cs typeface="Times New Roman"/>
                        </a:rPr>
                        <a:t>0</a:t>
                      </a:r>
                      <a:r>
                        <a:rPr lang="el-GR" sz="1300">
                          <a:solidFill>
                            <a:schemeClr val="bg1"/>
                          </a:solidFill>
                          <a:latin typeface="Cambria"/>
                          <a:ea typeface="Calibri"/>
                          <a:cs typeface="Times New Roman"/>
                        </a:rPr>
                        <a:t>.1714329 </a:t>
                      </a:r>
                      <a:endParaRPr lang="el-GR" sz="130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.3360617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a:ea typeface="Calibri"/>
                          <a:cs typeface="Times New Roman"/>
                        </a:rPr>
                        <a:t>0</a:t>
                      </a:r>
                      <a:r>
                        <a:rPr lang="el-GR" sz="1300" dirty="0">
                          <a:solidFill>
                            <a:schemeClr val="bg1"/>
                          </a:solidFill>
                          <a:latin typeface="Cambria"/>
                          <a:ea typeface="Calibri"/>
                          <a:cs typeface="Times New Roman"/>
                        </a:rPr>
                        <a:t>.019544 </a:t>
                      </a:r>
                      <a:endParaRPr lang="el-GR" sz="1300" dirty="0">
                        <a:solidFill>
                          <a:schemeClr val="bg1"/>
                        </a:solidFill>
                        <a:latin typeface="Calibri"/>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0" y="0"/>
          <a:ext cx="9144001" cy="6858005"/>
        </p:xfrm>
        <a:graphic>
          <a:graphicData uri="http://schemas.openxmlformats.org/drawingml/2006/table">
            <a:tbl>
              <a:tblPr/>
              <a:tblGrid>
                <a:gridCol w="400789"/>
                <a:gridCol w="2371602"/>
                <a:gridCol w="1061935"/>
                <a:gridCol w="1061935"/>
                <a:gridCol w="1061935"/>
                <a:gridCol w="1061935"/>
                <a:gridCol w="1061935"/>
                <a:gridCol w="1061935"/>
              </a:tblGrid>
              <a:tr h="574315">
                <a:tc>
                  <a:txBody>
                    <a:bodyPr/>
                    <a:lstStyle/>
                    <a:p>
                      <a:pPr>
                        <a:lnSpc>
                          <a:spcPct val="115000"/>
                        </a:lnSpc>
                      </a:pPr>
                      <a:endParaRPr lang="el-GR" sz="1300" dirty="0">
                        <a:solidFill>
                          <a:schemeClr val="bg1"/>
                        </a:solidFill>
                        <a:latin typeface="Cambria" pitchFamily="18" charset="0"/>
                        <a:ea typeface="Times New Roman"/>
                      </a:endParaRPr>
                    </a:p>
                  </a:txBody>
                  <a:tcPr marL="31779" marR="31779" marT="547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dirty="0">
                          <a:solidFill>
                            <a:schemeClr val="bg1"/>
                          </a:solidFill>
                          <a:latin typeface="Cambria" pitchFamily="18" charset="0"/>
                          <a:ea typeface="Calibri"/>
                          <a:cs typeface="Times New Roman"/>
                        </a:rPr>
                        <a:t>  </a:t>
                      </a:r>
                      <a:endParaRPr lang="el-GR" sz="1300" dirty="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pitchFamily="18" charset="0"/>
                          <a:ea typeface="Calibri"/>
                          <a:cs typeface="Times New Roman"/>
                        </a:rPr>
                        <a:t>Number</a:t>
                      </a:r>
                      <a:r>
                        <a:rPr lang="el-GR" sz="1300" b="1" dirty="0">
                          <a:solidFill>
                            <a:schemeClr val="bg1"/>
                          </a:solidFill>
                          <a:latin typeface="Cambria" pitchFamily="18" charset="0"/>
                          <a:ea typeface="Calibri"/>
                          <a:cs typeface="Times New Roman"/>
                        </a:rPr>
                        <a:t> </a:t>
                      </a:r>
                      <a:r>
                        <a:rPr lang="el-GR" sz="1300" b="1" dirty="0" err="1">
                          <a:solidFill>
                            <a:schemeClr val="bg1"/>
                          </a:solidFill>
                          <a:latin typeface="Cambria" pitchFamily="18" charset="0"/>
                          <a:ea typeface="Calibri"/>
                          <a:cs typeface="Times New Roman"/>
                        </a:rPr>
                        <a:t>of</a:t>
                      </a:r>
                      <a:r>
                        <a:rPr lang="el-GR" sz="1300" b="1" dirty="0">
                          <a:solidFill>
                            <a:schemeClr val="bg1"/>
                          </a:solidFill>
                          <a:latin typeface="Cambria" pitchFamily="18" charset="0"/>
                          <a:ea typeface="Calibri"/>
                          <a:cs typeface="Times New Roman"/>
                        </a:rPr>
                        <a:t> </a:t>
                      </a:r>
                      <a:r>
                        <a:rPr lang="en-US" sz="1300" b="1" dirty="0">
                          <a:solidFill>
                            <a:schemeClr val="bg1"/>
                          </a:solidFill>
                          <a:latin typeface="Cambria" pitchFamily="18" charset="0"/>
                          <a:ea typeface="Calibri"/>
                          <a:cs typeface="Times New Roman"/>
                        </a:rPr>
                        <a:t>estimates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pitchFamily="18" charset="0"/>
                          <a:ea typeface="Calibri"/>
                          <a:cs typeface="Times New Roman"/>
                        </a:rPr>
                        <a:t>Minimum</a:t>
                      </a:r>
                      <a:r>
                        <a:rPr lang="el-GR" sz="1300" b="1" dirty="0">
                          <a:solidFill>
                            <a:schemeClr val="bg1"/>
                          </a:solidFill>
                          <a:latin typeface="Cambria" pitchFamily="18" charset="0"/>
                          <a:ea typeface="Calibri"/>
                          <a:cs typeface="Times New Roman"/>
                        </a:rPr>
                        <a:t>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pitchFamily="18" charset="0"/>
                          <a:ea typeface="Calibri"/>
                          <a:cs typeface="Times New Roman"/>
                        </a:rPr>
                        <a:t>Maximum</a:t>
                      </a:r>
                      <a:r>
                        <a:rPr lang="el-GR" sz="1300" b="1" dirty="0">
                          <a:solidFill>
                            <a:schemeClr val="bg1"/>
                          </a:solidFill>
                          <a:latin typeface="Cambria" pitchFamily="18" charset="0"/>
                          <a:ea typeface="Calibri"/>
                          <a:cs typeface="Times New Roman"/>
                        </a:rPr>
                        <a:t>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pitchFamily="18" charset="0"/>
                          <a:ea typeface="Calibri"/>
                          <a:cs typeface="Times New Roman"/>
                        </a:rPr>
                        <a:t>Median</a:t>
                      </a:r>
                      <a:r>
                        <a:rPr lang="el-GR" sz="1300" b="1" dirty="0">
                          <a:solidFill>
                            <a:schemeClr val="bg1"/>
                          </a:solidFill>
                          <a:latin typeface="Cambria" pitchFamily="18" charset="0"/>
                          <a:ea typeface="Calibri"/>
                          <a:cs typeface="Times New Roman"/>
                        </a:rPr>
                        <a:t>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a:solidFill>
                            <a:schemeClr val="bg1"/>
                          </a:solidFill>
                          <a:latin typeface="Cambria" pitchFamily="18" charset="0"/>
                          <a:ea typeface="Calibri"/>
                          <a:cs typeface="Times New Roman"/>
                        </a:rPr>
                        <a:t>Standard </a:t>
                      </a:r>
                      <a:r>
                        <a:rPr lang="en-US" sz="1300" b="1" dirty="0">
                          <a:solidFill>
                            <a:schemeClr val="bg1"/>
                          </a:solidFill>
                          <a:latin typeface="Cambria" pitchFamily="18" charset="0"/>
                          <a:ea typeface="Calibri"/>
                          <a:cs typeface="Times New Roman"/>
                        </a:rPr>
                        <a:t>deviation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c>
                  <a:txBody>
                    <a:bodyPr/>
                    <a:lstStyle/>
                    <a:p>
                      <a:pPr algn="ctr">
                        <a:lnSpc>
                          <a:spcPct val="115000"/>
                        </a:lnSpc>
                        <a:spcAft>
                          <a:spcPts val="1000"/>
                        </a:spcAft>
                      </a:pPr>
                      <a:r>
                        <a:rPr lang="el-GR" sz="1300" b="1" dirty="0" err="1">
                          <a:solidFill>
                            <a:schemeClr val="bg1"/>
                          </a:solidFill>
                          <a:latin typeface="Cambria" pitchFamily="18" charset="0"/>
                          <a:ea typeface="Calibri"/>
                          <a:cs typeface="Times New Roman"/>
                        </a:rPr>
                        <a:t>Mean</a:t>
                      </a:r>
                      <a:r>
                        <a:rPr lang="el-GR" sz="1300" b="1" dirty="0">
                          <a:solidFill>
                            <a:schemeClr val="bg1"/>
                          </a:solidFill>
                          <a:latin typeface="Cambria" pitchFamily="18" charset="0"/>
                          <a:ea typeface="Calibri"/>
                          <a:cs typeface="Times New Roman"/>
                        </a:rPr>
                        <a:t>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EB966"/>
                    </a:solidFill>
                  </a:tcPr>
                </a:tc>
              </a:tr>
              <a:tr h="338844">
                <a:tc>
                  <a:txBody>
                    <a:bodyPr/>
                    <a:lstStyle/>
                    <a:p>
                      <a:pPr>
                        <a:lnSpc>
                          <a:spcPct val="115000"/>
                        </a:lnSpc>
                        <a:spcAft>
                          <a:spcPts val="1000"/>
                        </a:spcAft>
                      </a:pPr>
                      <a:r>
                        <a:rPr lang="en-US" sz="1300">
                          <a:solidFill>
                            <a:schemeClr val="bg1"/>
                          </a:solidFill>
                          <a:latin typeface="Cambria" pitchFamily="18" charset="0"/>
                          <a:ea typeface="Calibri"/>
                          <a:cs typeface="Times New Roman"/>
                        </a:rPr>
                        <a:t>22</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dirty="0" err="1">
                          <a:solidFill>
                            <a:schemeClr val="bg1"/>
                          </a:solidFill>
                          <a:latin typeface="Cambria" pitchFamily="18" charset="0"/>
                          <a:ea typeface="Calibri"/>
                          <a:cs typeface="Times New Roman"/>
                        </a:rPr>
                        <a:t>Acemoglu</a:t>
                      </a:r>
                      <a:r>
                        <a:rPr lang="en-US" sz="1300" b="1" dirty="0">
                          <a:solidFill>
                            <a:schemeClr val="bg1"/>
                          </a:solidFill>
                          <a:latin typeface="Cambria" pitchFamily="18" charset="0"/>
                          <a:ea typeface="Calibri"/>
                          <a:cs typeface="Times New Roman"/>
                        </a:rPr>
                        <a:t>-Johnson 2014 </a:t>
                      </a:r>
                      <a:endParaRPr lang="el-GR" sz="1300" dirty="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16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.3866729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.1136748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 -</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.2973236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.094554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 -</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.2742631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37907">
                <a:tc>
                  <a:txBody>
                    <a:bodyPr/>
                    <a:lstStyle/>
                    <a:p>
                      <a:pPr>
                        <a:lnSpc>
                          <a:spcPct val="115000"/>
                        </a:lnSpc>
                        <a:spcAft>
                          <a:spcPts val="1000"/>
                        </a:spcAft>
                      </a:pPr>
                      <a:r>
                        <a:rPr lang="en-US" sz="1300">
                          <a:solidFill>
                            <a:schemeClr val="bg1"/>
                          </a:solidFill>
                          <a:latin typeface="Cambria" pitchFamily="18" charset="0"/>
                          <a:ea typeface="Calibri"/>
                          <a:cs typeface="Times New Roman"/>
                        </a:rPr>
                        <a:t>23</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dirty="0" err="1">
                          <a:solidFill>
                            <a:schemeClr val="bg1"/>
                          </a:solidFill>
                          <a:latin typeface="Cambria" pitchFamily="18" charset="0"/>
                          <a:ea typeface="Calibri"/>
                          <a:cs typeface="Times New Roman"/>
                        </a:rPr>
                        <a:t>Coorey</a:t>
                      </a:r>
                      <a:r>
                        <a:rPr lang="en-US" sz="1300" b="1" dirty="0">
                          <a:solidFill>
                            <a:schemeClr val="bg1"/>
                          </a:solidFill>
                          <a:latin typeface="Cambria" pitchFamily="18" charset="0"/>
                          <a:ea typeface="Calibri"/>
                          <a:cs typeface="Times New Roman"/>
                        </a:rPr>
                        <a:t> 2013 </a:t>
                      </a:r>
                      <a:endParaRPr lang="el-GR" sz="1300" dirty="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26 </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0</a:t>
                      </a:r>
                      <a:r>
                        <a:rPr lang="el-GR" sz="1300" dirty="0">
                          <a:solidFill>
                            <a:schemeClr val="bg1"/>
                          </a:solidFill>
                          <a:latin typeface="Cambria" pitchFamily="18" charset="0"/>
                          <a:ea typeface="Calibri"/>
                          <a:cs typeface="Times New Roman"/>
                        </a:rPr>
                        <a:t>.0075936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.5271178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.1020374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.1435864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 </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.1409324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24</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dirty="0" err="1">
                          <a:solidFill>
                            <a:schemeClr val="bg1"/>
                          </a:solidFill>
                          <a:latin typeface="Cambria" pitchFamily="18" charset="0"/>
                          <a:ea typeface="Calibri"/>
                          <a:cs typeface="Times New Roman"/>
                        </a:rPr>
                        <a:t>Pocas-Soukiazis</a:t>
                      </a:r>
                      <a:r>
                        <a:rPr lang="en-US" sz="1300" b="1" dirty="0">
                          <a:solidFill>
                            <a:schemeClr val="bg1"/>
                          </a:solidFill>
                          <a:latin typeface="Cambria" pitchFamily="18" charset="0"/>
                          <a:ea typeface="Calibri"/>
                          <a:cs typeface="Times New Roman"/>
                        </a:rPr>
                        <a:t> 2013 </a:t>
                      </a:r>
                      <a:endParaRPr lang="el-GR" sz="1300" dirty="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20 </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a:t>
                      </a:r>
                      <a:r>
                        <a:rPr lang="en-US" sz="1300" dirty="0">
                          <a:solidFill>
                            <a:schemeClr val="bg1"/>
                          </a:solidFill>
                          <a:latin typeface="Cambria" pitchFamily="18" charset="0"/>
                          <a:ea typeface="Calibri"/>
                          <a:cs typeface="Times New Roman"/>
                        </a:rPr>
                        <a:t>0</a:t>
                      </a:r>
                      <a:r>
                        <a:rPr lang="el-GR" sz="1300" dirty="0">
                          <a:solidFill>
                            <a:schemeClr val="bg1"/>
                          </a:solidFill>
                          <a:latin typeface="Cambria" pitchFamily="18" charset="0"/>
                          <a:ea typeface="Calibri"/>
                          <a:cs typeface="Times New Roman"/>
                        </a:rPr>
                        <a:t>.4323282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 -</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.0274014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.2603462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.1081623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.2572113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25</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dirty="0" err="1">
                          <a:solidFill>
                            <a:schemeClr val="bg1"/>
                          </a:solidFill>
                          <a:latin typeface="Cambria" pitchFamily="18" charset="0"/>
                          <a:ea typeface="Calibri"/>
                          <a:cs typeface="Times New Roman"/>
                        </a:rPr>
                        <a:t>Morgado</a:t>
                      </a:r>
                      <a:r>
                        <a:rPr lang="en-US" sz="1300" b="1" dirty="0">
                          <a:solidFill>
                            <a:schemeClr val="bg1"/>
                          </a:solidFill>
                          <a:latin typeface="Cambria" pitchFamily="18" charset="0"/>
                          <a:ea typeface="Calibri"/>
                          <a:cs typeface="Times New Roman"/>
                        </a:rPr>
                        <a:t> 2014 </a:t>
                      </a:r>
                      <a:endParaRPr lang="el-GR" sz="1300" dirty="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4 </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0</a:t>
                      </a:r>
                      <a:r>
                        <a:rPr lang="el-GR" sz="1300" dirty="0">
                          <a:solidFill>
                            <a:schemeClr val="bg1"/>
                          </a:solidFill>
                          <a:latin typeface="Cambria" pitchFamily="18" charset="0"/>
                          <a:ea typeface="Calibri"/>
                          <a:cs typeface="Times New Roman"/>
                        </a:rPr>
                        <a:t>.3277324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.2771657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.0146922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.2912972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.0199878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26</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dirty="0">
                          <a:solidFill>
                            <a:schemeClr val="bg1"/>
                          </a:solidFill>
                          <a:latin typeface="Cambria" pitchFamily="18" charset="0"/>
                          <a:ea typeface="Calibri"/>
                          <a:cs typeface="Times New Roman"/>
                        </a:rPr>
                        <a:t>Naidu-</a:t>
                      </a:r>
                      <a:r>
                        <a:rPr lang="en-US" sz="1300" b="1" dirty="0" err="1">
                          <a:solidFill>
                            <a:schemeClr val="bg1"/>
                          </a:solidFill>
                          <a:latin typeface="Cambria" pitchFamily="18" charset="0"/>
                          <a:ea typeface="Calibri"/>
                          <a:cs typeface="Times New Roman"/>
                        </a:rPr>
                        <a:t>Chand</a:t>
                      </a:r>
                      <a:r>
                        <a:rPr lang="en-US" sz="1300" b="1" dirty="0">
                          <a:solidFill>
                            <a:schemeClr val="bg1"/>
                          </a:solidFill>
                          <a:latin typeface="Cambria" pitchFamily="18" charset="0"/>
                          <a:ea typeface="Calibri"/>
                          <a:cs typeface="Times New Roman"/>
                        </a:rPr>
                        <a:t> 2013 </a:t>
                      </a:r>
                      <a:endParaRPr lang="el-GR" sz="1300" dirty="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2 </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 0</a:t>
                      </a:r>
                      <a:r>
                        <a:rPr lang="el-GR" sz="1300" dirty="0">
                          <a:solidFill>
                            <a:schemeClr val="bg1"/>
                          </a:solidFill>
                          <a:latin typeface="Cambria" pitchFamily="18" charset="0"/>
                          <a:ea typeface="Calibri"/>
                          <a:cs typeface="Times New Roman"/>
                        </a:rPr>
                        <a:t>.0109603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.1388662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.0749133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 </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.0904431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 </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.0749133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27</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Strittmatter- Sunde 2013 </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88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a:t>
                      </a:r>
                      <a:r>
                        <a:rPr lang="en-US" sz="1300" dirty="0">
                          <a:solidFill>
                            <a:schemeClr val="bg1"/>
                          </a:solidFill>
                          <a:latin typeface="Cambria" pitchFamily="18" charset="0"/>
                          <a:ea typeface="Calibri"/>
                          <a:cs typeface="Times New Roman"/>
                        </a:rPr>
                        <a:t>0</a:t>
                      </a:r>
                      <a:r>
                        <a:rPr lang="el-GR" sz="1300" dirty="0">
                          <a:solidFill>
                            <a:schemeClr val="bg1"/>
                          </a:solidFill>
                          <a:latin typeface="Cambria" pitchFamily="18" charset="0"/>
                          <a:ea typeface="Calibri"/>
                          <a:cs typeface="Times New Roman"/>
                        </a:rPr>
                        <a:t>.5273883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.1363126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.2149934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.1563704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.2129748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28</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McCarthy-Wolf-Wu 2000 </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12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.311311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a:t>
                      </a:r>
                      <a:r>
                        <a:rPr lang="en-US" sz="1300" dirty="0">
                          <a:solidFill>
                            <a:schemeClr val="bg1"/>
                          </a:solidFill>
                          <a:latin typeface="Cambria" pitchFamily="18" charset="0"/>
                          <a:ea typeface="Calibri"/>
                          <a:cs typeface="Times New Roman"/>
                        </a:rPr>
                        <a:t>0</a:t>
                      </a:r>
                      <a:r>
                        <a:rPr lang="el-GR" sz="1300" dirty="0">
                          <a:solidFill>
                            <a:schemeClr val="bg1"/>
                          </a:solidFill>
                          <a:latin typeface="Cambria" pitchFamily="18" charset="0"/>
                          <a:ea typeface="Calibri"/>
                          <a:cs typeface="Times New Roman"/>
                        </a:rPr>
                        <a:t>.1195245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.1776583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.0627895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.2056611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338901">
                <a:tc>
                  <a:txBody>
                    <a:bodyPr/>
                    <a:lstStyle/>
                    <a:p>
                      <a:pPr>
                        <a:lnSpc>
                          <a:spcPct val="115000"/>
                        </a:lnSpc>
                        <a:spcAft>
                          <a:spcPts val="1000"/>
                        </a:spcAft>
                      </a:pPr>
                      <a:r>
                        <a:rPr lang="en-US" sz="1300">
                          <a:solidFill>
                            <a:schemeClr val="bg1"/>
                          </a:solidFill>
                          <a:latin typeface="Cambria" pitchFamily="18" charset="0"/>
                          <a:ea typeface="Calibri"/>
                          <a:cs typeface="Times New Roman"/>
                        </a:rPr>
                        <a:t>29</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Nketiah-Amponsah 2009 </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1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 0</a:t>
                      </a:r>
                      <a:r>
                        <a:rPr lang="el-GR" sz="1300">
                          <a:solidFill>
                            <a:schemeClr val="bg1"/>
                          </a:solidFill>
                          <a:latin typeface="Cambria" pitchFamily="18" charset="0"/>
                          <a:ea typeface="Calibri"/>
                          <a:cs typeface="Times New Roman"/>
                        </a:rPr>
                        <a:t>.369881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 </a:t>
                      </a:r>
                      <a:r>
                        <a:rPr lang="en-US" sz="1300" dirty="0">
                          <a:solidFill>
                            <a:schemeClr val="bg1"/>
                          </a:solidFill>
                          <a:latin typeface="Cambria" pitchFamily="18" charset="0"/>
                          <a:ea typeface="Calibri"/>
                          <a:cs typeface="Times New Roman"/>
                        </a:rPr>
                        <a:t>0</a:t>
                      </a:r>
                      <a:r>
                        <a:rPr lang="el-GR" sz="1300" dirty="0">
                          <a:solidFill>
                            <a:schemeClr val="bg1"/>
                          </a:solidFill>
                          <a:latin typeface="Cambria" pitchFamily="18" charset="0"/>
                          <a:ea typeface="Calibri"/>
                          <a:cs typeface="Times New Roman"/>
                        </a:rPr>
                        <a:t>.369881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 </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.369881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  </a:t>
                      </a:r>
                      <a:r>
                        <a:rPr lang="en-US" sz="1300" dirty="0" smtClean="0">
                          <a:solidFill>
                            <a:schemeClr val="bg1"/>
                          </a:solidFill>
                          <a:latin typeface="Cambria" pitchFamily="18" charset="0"/>
                          <a:ea typeface="Calibri"/>
                          <a:cs typeface="Times New Roman"/>
                        </a:rPr>
                        <a:t>-</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 </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.369881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308978">
                <a:tc>
                  <a:txBody>
                    <a:bodyPr/>
                    <a:lstStyle/>
                    <a:p>
                      <a:pPr>
                        <a:lnSpc>
                          <a:spcPct val="115000"/>
                        </a:lnSpc>
                        <a:spcAft>
                          <a:spcPts val="1000"/>
                        </a:spcAft>
                      </a:pPr>
                      <a:r>
                        <a:rPr lang="en-US" sz="1300">
                          <a:solidFill>
                            <a:schemeClr val="bg1"/>
                          </a:solidFill>
                          <a:latin typeface="Cambria" pitchFamily="18" charset="0"/>
                          <a:ea typeface="Calibri"/>
                          <a:cs typeface="Times New Roman"/>
                        </a:rPr>
                        <a:t>30</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Rivera-Currais 2004 </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9 </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a:t>
                      </a: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.1359857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0</a:t>
                      </a:r>
                      <a:r>
                        <a:rPr lang="el-GR" sz="1300" dirty="0">
                          <a:solidFill>
                            <a:schemeClr val="bg1"/>
                          </a:solidFill>
                          <a:latin typeface="Cambria" pitchFamily="18" charset="0"/>
                          <a:ea typeface="Calibri"/>
                          <a:cs typeface="Times New Roman"/>
                        </a:rPr>
                        <a:t>.347066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.2454038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.154853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.1779704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319683">
                <a:tc>
                  <a:txBody>
                    <a:bodyPr/>
                    <a:lstStyle/>
                    <a:p>
                      <a:pPr>
                        <a:lnSpc>
                          <a:spcPct val="115000"/>
                        </a:lnSpc>
                        <a:spcAft>
                          <a:spcPts val="1000"/>
                        </a:spcAft>
                      </a:pPr>
                      <a:r>
                        <a:rPr lang="en-US" sz="1300">
                          <a:solidFill>
                            <a:schemeClr val="bg1"/>
                          </a:solidFill>
                          <a:latin typeface="Cambria" pitchFamily="18" charset="0"/>
                          <a:ea typeface="Calibri"/>
                          <a:cs typeface="Times New Roman"/>
                        </a:rPr>
                        <a:t>31</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Kumar-Mitra 2009</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2</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-0.316501035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0.225946776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-0.04527713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0.383568525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-0.04527713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461218">
                <a:tc>
                  <a:txBody>
                    <a:bodyPr/>
                    <a:lstStyle/>
                    <a:p>
                      <a:pPr>
                        <a:lnSpc>
                          <a:spcPct val="115000"/>
                        </a:lnSpc>
                        <a:spcAft>
                          <a:spcPts val="1000"/>
                        </a:spcAft>
                      </a:pPr>
                      <a:r>
                        <a:rPr lang="en-US" sz="1300">
                          <a:solidFill>
                            <a:schemeClr val="bg1"/>
                          </a:solidFill>
                          <a:latin typeface="Cambria" pitchFamily="18" charset="0"/>
                          <a:ea typeface="Calibri"/>
                          <a:cs typeface="Times New Roman"/>
                        </a:rPr>
                        <a:t>32</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Bloom-Canning-Fink-Finley 2009</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3</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0.192753279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0.466802317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0.326423076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0.137038207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a:t>
                      </a:r>
                      <a:r>
                        <a:rPr lang="el-GR" sz="1300">
                          <a:solidFill>
                            <a:schemeClr val="bg1"/>
                          </a:solidFill>
                          <a:latin typeface="Cambria" pitchFamily="18" charset="0"/>
                          <a:ea typeface="Calibri"/>
                          <a:cs typeface="Times New Roman"/>
                        </a:rPr>
                        <a:t>.328659557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33</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Magnus-Powell-Prufer 2010</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23</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0</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0.076290879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0.038263937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0.01663281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0.035733569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34</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Barro 1996</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4</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0.217822079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0.233188612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0.21915562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0.007267053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0.222330482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35</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dirty="0" err="1">
                          <a:solidFill>
                            <a:schemeClr val="bg1"/>
                          </a:solidFill>
                          <a:latin typeface="Cambria" pitchFamily="18" charset="0"/>
                          <a:ea typeface="Calibri"/>
                          <a:cs typeface="Times New Roman"/>
                        </a:rPr>
                        <a:t>Cervellati-Sunde</a:t>
                      </a:r>
                      <a:r>
                        <a:rPr lang="en-US" sz="1300" b="1" dirty="0">
                          <a:solidFill>
                            <a:schemeClr val="bg1"/>
                          </a:solidFill>
                          <a:latin typeface="Cambria" pitchFamily="18" charset="0"/>
                          <a:ea typeface="Calibri"/>
                          <a:cs typeface="Times New Roman"/>
                        </a:rPr>
                        <a:t> 2011</a:t>
                      </a:r>
                      <a:endParaRPr lang="el-GR" sz="1300" dirty="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18</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-0.099132404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0.046921478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-0.032648516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0.038253654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-0.035900685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83301">
                <a:tc>
                  <a:txBody>
                    <a:bodyPr/>
                    <a:lstStyle/>
                    <a:p>
                      <a:pPr>
                        <a:lnSpc>
                          <a:spcPct val="115000"/>
                        </a:lnSpc>
                        <a:spcAft>
                          <a:spcPts val="1000"/>
                        </a:spcAft>
                      </a:pPr>
                      <a:r>
                        <a:rPr lang="en-US" sz="1300">
                          <a:solidFill>
                            <a:schemeClr val="bg1"/>
                          </a:solidFill>
                          <a:latin typeface="Cambria" pitchFamily="18" charset="0"/>
                          <a:ea typeface="Calibri"/>
                          <a:cs typeface="Times New Roman"/>
                        </a:rPr>
                        <a:t>36</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Suhrske-Urban 2010</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34</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-0.27610975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0.257386953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-0.13102291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0.132438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-0.094009152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6D3"/>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37</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Hansen 2014</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24</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-0.369166979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0.166725802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0.009287362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0.161062829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-0.060852529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38</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Acemoglu-Johnson 2013</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26</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-0.208281082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0.089734833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-0.067542258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0.078132284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-0.064155108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39</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Afonso-Jalles 2013</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8</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-0.123766926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0.164756211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-0.073766192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0.104004459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-0.033609615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40</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Afonso-Allegre 2007</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2</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-0.337897177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-0.243573802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-0.290735489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0.066696698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-0.290735489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41</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Miller-Russek 1997</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6</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-0.248311345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-0.010049871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a:solidFill>
                            <a:schemeClr val="bg1"/>
                          </a:solidFill>
                          <a:latin typeface="Cambria" pitchFamily="18" charset="0"/>
                          <a:ea typeface="Calibri"/>
                          <a:cs typeface="Times New Roman"/>
                        </a:rPr>
                        <a:t>-0.179727019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0.083391651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l-GR" sz="1300" dirty="0">
                          <a:solidFill>
                            <a:schemeClr val="bg1"/>
                          </a:solidFill>
                          <a:latin typeface="Cambria" pitchFamily="18" charset="0"/>
                          <a:ea typeface="Calibri"/>
                          <a:cs typeface="Times New Roman"/>
                        </a:rPr>
                        <a:t>-0.16170273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r h="285347">
                <a:tc>
                  <a:txBody>
                    <a:bodyPr/>
                    <a:lstStyle/>
                    <a:p>
                      <a:pPr>
                        <a:lnSpc>
                          <a:spcPct val="115000"/>
                        </a:lnSpc>
                        <a:spcAft>
                          <a:spcPts val="1000"/>
                        </a:spcAft>
                      </a:pPr>
                      <a:r>
                        <a:rPr lang="en-US" sz="1300">
                          <a:solidFill>
                            <a:schemeClr val="bg1"/>
                          </a:solidFill>
                          <a:latin typeface="Cambria" pitchFamily="18" charset="0"/>
                          <a:ea typeface="Calibri"/>
                          <a:cs typeface="Times New Roman"/>
                        </a:rPr>
                        <a:t>42</a:t>
                      </a:r>
                      <a:endParaRPr lang="el-GR" sz="1300">
                        <a:solidFill>
                          <a:schemeClr val="bg1"/>
                        </a:solidFill>
                        <a:latin typeface="Cambria" pitchFamily="18" charset="0"/>
                        <a:ea typeface="Calibri"/>
                        <a:cs typeface="Times New Roman"/>
                      </a:endParaRPr>
                    </a:p>
                  </a:txBody>
                  <a:tcPr marL="55245" marR="5524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B966"/>
                    </a:solidFill>
                  </a:tcPr>
                </a:tc>
                <a:tc>
                  <a:txBody>
                    <a:bodyPr/>
                    <a:lstStyle/>
                    <a:p>
                      <a:pPr>
                        <a:lnSpc>
                          <a:spcPct val="115000"/>
                        </a:lnSpc>
                        <a:spcAft>
                          <a:spcPts val="1000"/>
                        </a:spcAft>
                      </a:pPr>
                      <a:r>
                        <a:rPr lang="en-US" sz="1300" b="1">
                          <a:solidFill>
                            <a:schemeClr val="bg1"/>
                          </a:solidFill>
                          <a:latin typeface="Cambria" pitchFamily="18" charset="0"/>
                          <a:ea typeface="Calibri"/>
                          <a:cs typeface="Times New Roman"/>
                        </a:rPr>
                        <a:t>Devarajan-Swaroop-Zou 1996</a:t>
                      </a:r>
                      <a:endParaRPr lang="el-GR" sz="1300">
                        <a:solidFill>
                          <a:schemeClr val="bg1"/>
                        </a:solidFill>
                        <a:latin typeface="Cambria" pitchFamily="18" charset="0"/>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26</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-0.304997141</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0.353743243</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0.085698168</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a:solidFill>
                            <a:schemeClr val="bg1"/>
                          </a:solidFill>
                          <a:latin typeface="Cambria" pitchFamily="18" charset="0"/>
                          <a:ea typeface="Calibri"/>
                          <a:cs typeface="Times New Roman"/>
                        </a:rPr>
                        <a:t>0.156852492</a:t>
                      </a:r>
                      <a:endParaRPr lang="el-GR" sz="130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c>
                  <a:txBody>
                    <a:bodyPr/>
                    <a:lstStyle/>
                    <a:p>
                      <a:pPr algn="ctr">
                        <a:lnSpc>
                          <a:spcPct val="115000"/>
                        </a:lnSpc>
                        <a:spcAft>
                          <a:spcPts val="1000"/>
                        </a:spcAft>
                      </a:pPr>
                      <a:r>
                        <a:rPr lang="en-US" sz="1300" dirty="0">
                          <a:solidFill>
                            <a:schemeClr val="bg1"/>
                          </a:solidFill>
                          <a:latin typeface="Cambria" pitchFamily="18" charset="0"/>
                          <a:ea typeface="Calibri"/>
                          <a:cs typeface="Times New Roman"/>
                        </a:rPr>
                        <a:t>0.074243354</a:t>
                      </a:r>
                      <a:endParaRPr lang="el-GR" sz="1300" dirty="0">
                        <a:solidFill>
                          <a:schemeClr val="bg1"/>
                        </a:solidFill>
                        <a:latin typeface="Cambria" pitchFamily="18" charset="0"/>
                        <a:ea typeface="Calibri"/>
                        <a:cs typeface="Times New Roman"/>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A"/>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6 - Ορθογώνιο"/>
          <p:cNvSpPr>
            <a:spLocks noChangeArrowheads="1"/>
          </p:cNvSpPr>
          <p:nvPr/>
        </p:nvSpPr>
        <p:spPr bwMode="auto">
          <a:xfrm>
            <a:off x="0" y="0"/>
            <a:ext cx="9144000" cy="369888"/>
          </a:xfrm>
          <a:prstGeom prst="rect">
            <a:avLst/>
          </a:prstGeom>
          <a:noFill/>
          <a:ln w="9525">
            <a:noFill/>
            <a:miter lim="800000"/>
            <a:headEnd/>
            <a:tailEnd/>
          </a:ln>
        </p:spPr>
        <p:txBody>
          <a:bodyPr>
            <a:spAutoFit/>
          </a:bodyPr>
          <a:lstStyle/>
          <a:p>
            <a:pPr algn="ctr"/>
            <a:r>
              <a:rPr lang="en-US"/>
              <a:t>Table 2. Moderators in the Multiple Meta-Regression Analysis.</a:t>
            </a:r>
            <a:endParaRPr lang="el-GR"/>
          </a:p>
        </p:txBody>
      </p:sp>
      <p:graphicFrame>
        <p:nvGraphicFramePr>
          <p:cNvPr id="9" name="8 - Θέση περιεχομένου"/>
          <p:cNvGraphicFramePr>
            <a:graphicFrameLocks noGrp="1"/>
          </p:cNvGraphicFramePr>
          <p:nvPr>
            <p:ph sz="half" idx="1"/>
          </p:nvPr>
        </p:nvGraphicFramePr>
        <p:xfrm>
          <a:off x="0" y="369888"/>
          <a:ext cx="9144000" cy="6339728"/>
        </p:xfrm>
        <a:graphic>
          <a:graphicData uri="http://schemas.openxmlformats.org/drawingml/2006/table">
            <a:tbl>
              <a:tblPr/>
              <a:tblGrid>
                <a:gridCol w="2096725"/>
                <a:gridCol w="1665185"/>
                <a:gridCol w="5382090"/>
              </a:tblGrid>
              <a:tr h="216289">
                <a:tc gridSpan="2">
                  <a:txBody>
                    <a:bodyPr/>
                    <a:lstStyle/>
                    <a:p>
                      <a:pPr algn="ctr">
                        <a:lnSpc>
                          <a:spcPct val="115000"/>
                        </a:lnSpc>
                        <a:spcAft>
                          <a:spcPts val="0"/>
                        </a:spcAft>
                      </a:pPr>
                      <a:r>
                        <a:rPr lang="en-US" sz="1500" dirty="0">
                          <a:latin typeface="Calibri"/>
                          <a:ea typeface="Calibri"/>
                          <a:cs typeface="Times New Roman"/>
                        </a:rPr>
                        <a:t>Variable</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15000"/>
                        </a:lnSpc>
                        <a:spcAft>
                          <a:spcPts val="0"/>
                        </a:spcAft>
                      </a:pPr>
                      <a:r>
                        <a:rPr lang="en-US" sz="1500" dirty="0">
                          <a:latin typeface="Calibri"/>
                          <a:ea typeface="Calibri"/>
                          <a:cs typeface="Times New Roman"/>
                        </a:rPr>
                        <a:t>Description of the variable</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nSpc>
                          <a:spcPct val="115000"/>
                        </a:lnSpc>
                        <a:spcAft>
                          <a:spcPts val="0"/>
                        </a:spcAft>
                      </a:pPr>
                      <a:r>
                        <a:rPr lang="en-US" sz="1500" dirty="0">
                          <a:latin typeface="Calibri"/>
                          <a:ea typeface="Calibri"/>
                          <a:cs typeface="Times New Roman"/>
                        </a:rPr>
                        <a:t>K-variables</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Sample size</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dirty="0">
                          <a:latin typeface="Calibri"/>
                          <a:ea typeface="Calibri"/>
                          <a:cs typeface="Times New Roman"/>
                        </a:rPr>
                        <a:t>= the size of the sample</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217">
                <a:tc>
                  <a:txBody>
                    <a:bodyPr/>
                    <a:lstStyle/>
                    <a:p>
                      <a:pPr>
                        <a:lnSpc>
                          <a:spcPct val="115000"/>
                        </a:lnSpc>
                        <a:spcAft>
                          <a:spcPts val="0"/>
                        </a:spcAft>
                      </a:pPr>
                      <a:r>
                        <a:rPr lang="en-US" sz="1500">
                          <a:latin typeface="Calibri"/>
                          <a:ea typeface="Calibri"/>
                          <a:cs typeface="Times New Roman"/>
                        </a:rPr>
                        <a:t>Z-variables</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invse=1/standerror</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r>
                        <a:rPr lang="el-GR" sz="1500">
                          <a:latin typeface="Calibri"/>
                          <a:ea typeface="Calibri"/>
                          <a:cs typeface="Times New Roman"/>
                        </a:rPr>
                        <a:t>Health variables </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dirty="0" err="1">
                          <a:latin typeface="Calibri"/>
                          <a:ea typeface="Calibri"/>
                          <a:cs typeface="Times New Roman"/>
                        </a:rPr>
                        <a:t>Life</a:t>
                      </a:r>
                      <a:r>
                        <a:rPr lang="el-GR" sz="1500" dirty="0">
                          <a:latin typeface="Calibri"/>
                          <a:ea typeface="Calibri"/>
                          <a:cs typeface="Times New Roman"/>
                        </a:rPr>
                        <a:t> </a:t>
                      </a:r>
                      <a:r>
                        <a:rPr lang="el-GR" sz="1500" dirty="0" err="1">
                          <a:latin typeface="Calibri"/>
                          <a:ea typeface="Calibri"/>
                          <a:cs typeface="Times New Roman"/>
                        </a:rPr>
                        <a:t>expectancy</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life expectancy as proxy for health</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92">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adult survival rate</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adult survival rate as proxy for health</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mortality</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mortality as proxy for health</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healthexpend</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health expenditure as proxy for health</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912">
                <a:tc>
                  <a:txBody>
                    <a:bodyPr/>
                    <a:lstStyle/>
                    <a:p>
                      <a:pPr algn="r">
                        <a:lnSpc>
                          <a:spcPct val="115000"/>
                        </a:lnSpc>
                        <a:spcAft>
                          <a:spcPts val="0"/>
                        </a:spcAft>
                      </a:pPr>
                      <a:r>
                        <a:rPr lang="en-US" sz="1500" dirty="0">
                          <a:solidFill>
                            <a:schemeClr val="tx1"/>
                          </a:solidFill>
                          <a:latin typeface="Calibri"/>
                          <a:ea typeface="Calibri"/>
                          <a:cs typeface="Times New Roman"/>
                        </a:rPr>
                        <a:t>Additional </a:t>
                      </a:r>
                      <a:r>
                        <a:rPr lang="en-US" sz="1500" dirty="0" smtClean="0">
                          <a:solidFill>
                            <a:schemeClr val="tx1"/>
                          </a:solidFill>
                          <a:latin typeface="Calibri"/>
                          <a:ea typeface="Calibri"/>
                          <a:cs typeface="Times New Roman"/>
                        </a:rPr>
                        <a:t>controls</a:t>
                      </a:r>
                      <a:endParaRPr lang="el-GR" sz="1500" dirty="0">
                        <a:solidFill>
                          <a:schemeClr val="tx1"/>
                        </a:solidFill>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dirty="0" err="1">
                          <a:solidFill>
                            <a:schemeClr val="tx1"/>
                          </a:solidFill>
                          <a:latin typeface="Calibri"/>
                          <a:ea typeface="Calibri"/>
                          <a:cs typeface="Times New Roman"/>
                        </a:rPr>
                        <a:t>pcapital</a:t>
                      </a:r>
                      <a:r>
                        <a:rPr lang="el-GR" sz="1500" dirty="0">
                          <a:solidFill>
                            <a:schemeClr val="tx1"/>
                          </a:solidFill>
                          <a:latin typeface="Calibri"/>
                          <a:ea typeface="Calibri"/>
                          <a:cs typeface="Times New Roman"/>
                        </a:rPr>
                        <a:t> </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dirty="0">
                          <a:latin typeface="Calibri"/>
                          <a:ea typeface="Calibri"/>
                          <a:cs typeface="Times New Roman"/>
                        </a:rPr>
                        <a:t>= if study uses physical capital as explanatory variable </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978">
                <a:tc>
                  <a:txBody>
                    <a:bodyPr/>
                    <a:lstStyle/>
                    <a:p>
                      <a:pPr algn="r">
                        <a:lnSpc>
                          <a:spcPct val="115000"/>
                        </a:lnSpc>
                        <a:spcAft>
                          <a:spcPts val="0"/>
                        </a:spcAft>
                      </a:pPr>
                      <a:endParaRPr lang="en-US"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political </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political variable as explanatory variable</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fiscal </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fiscal variable as explanatory variable </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691">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demog</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demographic variable as explanatory variable </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pcgdp</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GDP pc as explanatory variable</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44">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openness</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openness variable as explanatory variables</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030">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schooling</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dirty="0">
                          <a:latin typeface="Calibri"/>
                          <a:ea typeface="Calibri"/>
                          <a:cs typeface="Times New Roman"/>
                        </a:rPr>
                        <a:t>=1 if study uses education variable as explanatory variables </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030">
                <a:tc>
                  <a:txBody>
                    <a:bodyPr/>
                    <a:lstStyle/>
                    <a:p>
                      <a:pPr algn="r">
                        <a:lnSpc>
                          <a:spcPct val="115000"/>
                        </a:lnSpc>
                        <a:spcAft>
                          <a:spcPts val="0"/>
                        </a:spcAft>
                      </a:pPr>
                      <a:r>
                        <a:rPr lang="en-US" sz="1500" dirty="0">
                          <a:latin typeface="Calibri"/>
                          <a:ea typeface="Calibri"/>
                          <a:cs typeface="Times New Roman"/>
                        </a:rPr>
                        <a:t>Effect </a:t>
                      </a:r>
                      <a:r>
                        <a:rPr lang="en-US" sz="1500" dirty="0" smtClean="0">
                          <a:latin typeface="Calibri"/>
                          <a:ea typeface="Calibri"/>
                          <a:cs typeface="Times New Roman"/>
                        </a:rPr>
                        <a:t>measurement</a:t>
                      </a:r>
                      <a:r>
                        <a:rPr lang="en-US" sz="1500" baseline="0" dirty="0" smtClean="0">
                          <a:latin typeface="Calibri"/>
                          <a:ea typeface="Calibri"/>
                          <a:cs typeface="Times New Roman"/>
                        </a:rPr>
                        <a:t> </a:t>
                      </a:r>
                      <a:r>
                        <a:rPr lang="en-US" sz="1500" dirty="0" smtClean="0">
                          <a:latin typeface="Calibri"/>
                          <a:ea typeface="Calibri"/>
                          <a:cs typeface="Times New Roman"/>
                        </a:rPr>
                        <a:t>var.</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loghealth</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dirty="0">
                          <a:latin typeface="Calibri"/>
                          <a:ea typeface="Calibri"/>
                          <a:cs typeface="Times New Roman"/>
                        </a:rPr>
                        <a:t>=1 if study uses log of health variable as explanatory variable</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r>
                        <a:rPr lang="en-US" sz="1500">
                          <a:latin typeface="Calibri"/>
                          <a:ea typeface="Calibri"/>
                          <a:cs typeface="Times New Roman"/>
                        </a:rPr>
                        <a:t>Data variables</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earlyyear </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500">
                          <a:latin typeface="Calibri"/>
                          <a:ea typeface="Calibri"/>
                          <a:cs typeface="Times New Roman"/>
                        </a:rPr>
                        <a:t>First year of sample</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lastyear</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500">
                          <a:latin typeface="Calibri"/>
                          <a:ea typeface="Calibri"/>
                          <a:cs typeface="Times New Roman"/>
                        </a:rPr>
                        <a:t>Last year of sample</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obs</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500">
                          <a:latin typeface="Calibri"/>
                          <a:ea typeface="Calibri"/>
                          <a:cs typeface="Times New Roman"/>
                        </a:rPr>
                        <a:t>Sample size</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r>
                        <a:rPr lang="en-US" sz="1500">
                          <a:latin typeface="Calibri"/>
                          <a:ea typeface="Calibri"/>
                          <a:cs typeface="Times New Roman"/>
                        </a:rPr>
                        <a:t>Quality</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public</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is published in academic journal</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r>
                        <a:rPr lang="en-US" sz="1500">
                          <a:latin typeface="Calibri"/>
                          <a:ea typeface="Calibri"/>
                          <a:cs typeface="Times New Roman"/>
                        </a:rPr>
                        <a:t>Specification variables</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independent</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 </a:t>
                      </a:r>
                      <a:r>
                        <a:rPr lang="el-GR" sz="1500">
                          <a:latin typeface="Calibri"/>
                          <a:ea typeface="Calibri"/>
                          <a:cs typeface="Times New Roman"/>
                        </a:rPr>
                        <a:t>number of independent variables </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ols</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OLS estimation</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IV</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IV estimation</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endParaRPr lang="en-US"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panel</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a:latin typeface="Calibri"/>
                          <a:ea typeface="Calibri"/>
                          <a:cs typeface="Times New Roman"/>
                        </a:rPr>
                        <a:t>=1 if study uses panel data in the sample</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89">
                <a:tc>
                  <a:txBody>
                    <a:bodyPr/>
                    <a:lstStyle/>
                    <a:p>
                      <a:pPr algn="r">
                        <a:lnSpc>
                          <a:spcPct val="115000"/>
                        </a:lnSpc>
                        <a:spcAft>
                          <a:spcPts val="0"/>
                        </a:spcAft>
                      </a:pPr>
                      <a:r>
                        <a:rPr lang="en-US" sz="1500">
                          <a:latin typeface="Calibri"/>
                          <a:ea typeface="Calibri"/>
                          <a:cs typeface="Times New Roman"/>
                        </a:rPr>
                        <a:t>Country moderators</a:t>
                      </a:r>
                      <a:endParaRPr lang="el-GR" sz="150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Calibri"/>
                          <a:ea typeface="Calibri"/>
                          <a:cs typeface="Times New Roman"/>
                        </a:rPr>
                        <a:t>OECD</a:t>
                      </a: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dirty="0">
                          <a:latin typeface="Calibri"/>
                          <a:ea typeface="Calibri"/>
                          <a:cs typeface="Times New Roman"/>
                        </a:rPr>
                        <a:t>=1 if study uses OECD countries in the sample</a:t>
                      </a:r>
                      <a:endParaRPr lang="el-GR" sz="1500" dirty="0">
                        <a:latin typeface="Calibri"/>
                        <a:ea typeface="Calibri"/>
                        <a:cs typeface="Times New Roman"/>
                      </a:endParaRPr>
                    </a:p>
                  </a:txBody>
                  <a:tcPr marL="45175" marR="45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55302" name="Rectangle 6"/>
          <p:cNvSpPr>
            <a:spLocks noGrp="1" noChangeArrowheads="1"/>
          </p:cNvSpPr>
          <p:nvPr>
            <p:ph type="body" idx="1"/>
          </p:nvPr>
        </p:nvSpPr>
        <p:spPr>
          <a:xfrm>
            <a:off x="0" y="835025"/>
            <a:ext cx="9124950" cy="6022975"/>
          </a:xfrm>
        </p:spPr>
        <p:txBody>
          <a:bodyPr/>
          <a:lstStyle/>
          <a:p>
            <a:pPr eaLnBrk="1" hangingPunct="1">
              <a:lnSpc>
                <a:spcPct val="90000"/>
              </a:lnSpc>
              <a:buFont typeface="Wingdings" pitchFamily="2" charset="2"/>
              <a:buNone/>
              <a:defRPr/>
            </a:pPr>
            <a:endParaRPr lang="en-US" sz="500" dirty="0" smtClean="0"/>
          </a:p>
          <a:p>
            <a:pPr algn="just" eaLnBrk="1" hangingPunct="1">
              <a:lnSpc>
                <a:spcPct val="90000"/>
              </a:lnSpc>
              <a:defRPr/>
            </a:pPr>
            <a:endParaRPr lang="en-US" sz="800" dirty="0" smtClean="0">
              <a:effectLst>
                <a:outerShdw blurRad="38100" dist="38100" dir="2700000" algn="tl">
                  <a:srgbClr val="000000">
                    <a:alpha val="43137"/>
                  </a:srgbClr>
                </a:outerShdw>
              </a:effectLst>
            </a:endParaRPr>
          </a:p>
          <a:p>
            <a:pPr algn="just" eaLnBrk="1" hangingPunct="1">
              <a:buFontTx/>
              <a:buChar char="-"/>
              <a:defRPr/>
            </a:pPr>
            <a:r>
              <a:rPr lang="en-US" altLang="el-GR" sz="2400" dirty="0" smtClean="0"/>
              <a:t>Assuming that all </a:t>
            </a:r>
            <a:r>
              <a:rPr lang="en-US" altLang="el-GR" sz="2400" i="1" dirty="0" err="1" smtClean="0"/>
              <a:t>α</a:t>
            </a:r>
            <a:r>
              <a:rPr lang="en-US" altLang="el-GR" sz="2400" i="1" baseline="-25000" dirty="0" err="1" smtClean="0"/>
              <a:t>k</a:t>
            </a:r>
            <a:r>
              <a:rPr lang="en-US" altLang="el-GR" sz="2400" i="1" dirty="0" smtClean="0"/>
              <a:t> and </a:t>
            </a:r>
            <a:r>
              <a:rPr lang="en-US" altLang="el-GR" sz="2400" i="1" dirty="0" err="1" smtClean="0"/>
              <a:t>γ</a:t>
            </a:r>
            <a:r>
              <a:rPr lang="en-US" altLang="el-GR" sz="2400" i="1" baseline="-25000" dirty="0" err="1" smtClean="0"/>
              <a:t>i</a:t>
            </a:r>
            <a:r>
              <a:rPr lang="en-US" altLang="el-GR" sz="2400" i="1" dirty="0" smtClean="0"/>
              <a:t> are </a:t>
            </a:r>
            <a:r>
              <a:rPr lang="en-US" altLang="el-GR" sz="2400" dirty="0" smtClean="0"/>
              <a:t>zero ,we employ the Funnel Asymmetry Test or FAT for publication selection:</a:t>
            </a:r>
          </a:p>
          <a:p>
            <a:pPr eaLnBrk="1" hangingPunct="1">
              <a:buFont typeface="Wingdings" pitchFamily="2" charset="2"/>
              <a:buNone/>
              <a:defRPr/>
            </a:pPr>
            <a:r>
              <a:rPr lang="en-US" altLang="el-GR" sz="2400" dirty="0" smtClean="0"/>
              <a:t>	</a:t>
            </a:r>
            <a:r>
              <a:rPr lang="en-US" altLang="el-GR" sz="2400" i="1" dirty="0" err="1" smtClean="0"/>
              <a:t>t</a:t>
            </a:r>
            <a:r>
              <a:rPr lang="en-US" altLang="el-GR" sz="2400" i="1" baseline="-25000" dirty="0" err="1" smtClean="0"/>
              <a:t>j</a:t>
            </a:r>
            <a:r>
              <a:rPr lang="en-US" altLang="el-GR" sz="2400" i="1" dirty="0" smtClean="0"/>
              <a:t> =</a:t>
            </a:r>
            <a:r>
              <a:rPr lang="el-GR" altLang="el-GR" sz="2400" i="1" dirty="0" smtClean="0"/>
              <a:t>β</a:t>
            </a:r>
            <a:r>
              <a:rPr lang="en-US" altLang="el-GR" sz="2400" i="1" baseline="-25000" dirty="0" smtClean="0"/>
              <a:t>1</a:t>
            </a:r>
            <a:r>
              <a:rPr lang="en-US" altLang="el-GR" sz="2400" i="1" dirty="0" smtClean="0"/>
              <a:t> +</a:t>
            </a:r>
            <a:r>
              <a:rPr lang="el-GR" altLang="el-GR" sz="2400" i="1" dirty="0" smtClean="0"/>
              <a:t>β</a:t>
            </a:r>
            <a:r>
              <a:rPr lang="en-US" altLang="el-GR" sz="2400" i="1" baseline="-25000" dirty="0" smtClean="0"/>
              <a:t>0</a:t>
            </a:r>
            <a:r>
              <a:rPr lang="en-US" altLang="el-GR" sz="2400" i="1" dirty="0" smtClean="0"/>
              <a:t>(1/</a:t>
            </a:r>
            <a:r>
              <a:rPr lang="en-US" altLang="el-GR" sz="2400" i="1" dirty="0" err="1" smtClean="0"/>
              <a:t>se</a:t>
            </a:r>
            <a:r>
              <a:rPr lang="en-US" altLang="el-GR" sz="2400" i="1" baseline="-25000" dirty="0" err="1" smtClean="0"/>
              <a:t>j</a:t>
            </a:r>
            <a:r>
              <a:rPr lang="en-US" altLang="el-GR" sz="2400" i="1" dirty="0" smtClean="0"/>
              <a:t>) + </a:t>
            </a:r>
            <a:r>
              <a:rPr lang="en-US" altLang="el-GR" sz="2400" i="1" dirty="0" err="1" smtClean="0"/>
              <a:t>e</a:t>
            </a:r>
            <a:r>
              <a:rPr lang="en-US" altLang="el-GR" sz="2400" i="1" baseline="-25000" dirty="0" err="1" smtClean="0"/>
              <a:t>j</a:t>
            </a:r>
            <a:r>
              <a:rPr lang="el-GR" altLang="el-GR" sz="2400" i="1" dirty="0" smtClean="0"/>
              <a:t> </a:t>
            </a:r>
            <a:r>
              <a:rPr lang="en-US" altLang="el-GR" sz="2400" dirty="0" smtClean="0"/>
              <a:t>                                       (3)</a:t>
            </a:r>
          </a:p>
          <a:p>
            <a:pPr eaLnBrk="1" hangingPunct="1">
              <a:buFont typeface="Wingdings" pitchFamily="2" charset="2"/>
              <a:buNone/>
              <a:defRPr/>
            </a:pPr>
            <a:endParaRPr lang="el-GR" altLang="el-GR" sz="2400" dirty="0" smtClean="0"/>
          </a:p>
          <a:p>
            <a:pPr algn="ctr" eaLnBrk="1" hangingPunct="1">
              <a:lnSpc>
                <a:spcPct val="90000"/>
              </a:lnSpc>
              <a:buFont typeface="Wingdings" pitchFamily="2" charset="2"/>
              <a:buNone/>
              <a:defRPr/>
            </a:pPr>
            <a:r>
              <a:rPr lang="en-GB" sz="2200" b="1" dirty="0" smtClean="0">
                <a:cs typeface="Times New Roman" pitchFamily="18" charset="0"/>
              </a:rPr>
              <a:t>Table 3: FAT – PET tests</a:t>
            </a:r>
          </a:p>
          <a:p>
            <a:pPr algn="ctr" eaLnBrk="1" hangingPunct="1">
              <a:lnSpc>
                <a:spcPct val="90000"/>
              </a:lnSpc>
              <a:buFont typeface="Wingdings" pitchFamily="2" charset="2"/>
              <a:buNone/>
              <a:defRPr/>
            </a:pPr>
            <a:endParaRPr lang="en-GB" sz="2400" b="1" dirty="0" smtClean="0">
              <a:cs typeface="Times New Roman" pitchFamily="18" charset="0"/>
            </a:endParaRPr>
          </a:p>
          <a:p>
            <a:pPr algn="ctr" eaLnBrk="1" hangingPunct="1">
              <a:lnSpc>
                <a:spcPct val="90000"/>
              </a:lnSpc>
              <a:buFont typeface="Wingdings" pitchFamily="2" charset="2"/>
              <a:buNone/>
              <a:defRPr/>
            </a:pPr>
            <a:endParaRPr lang="en-GB" sz="2400" dirty="0" smtClean="0"/>
          </a:p>
          <a:p>
            <a:pPr algn="just" eaLnBrk="1" hangingPunct="1">
              <a:lnSpc>
                <a:spcPct val="90000"/>
              </a:lnSpc>
              <a:buFont typeface="Wingdings" pitchFamily="2" charset="2"/>
              <a:buNone/>
              <a:defRPr/>
            </a:pPr>
            <a:endParaRPr lang="en-US" sz="2350" dirty="0" smtClean="0">
              <a:effectLst>
                <a:outerShdw blurRad="38100" dist="38100" dir="2700000" algn="tl">
                  <a:srgbClr val="000000">
                    <a:alpha val="43137"/>
                  </a:srgbClr>
                </a:outerShdw>
              </a:effectLst>
            </a:endParaRPr>
          </a:p>
        </p:txBody>
      </p:sp>
      <p:sp>
        <p:nvSpPr>
          <p:cNvPr id="17412"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graphicFrame>
        <p:nvGraphicFramePr>
          <p:cNvPr id="7" name="6 - Πίνακας"/>
          <p:cNvGraphicFramePr>
            <a:graphicFrameLocks noGrp="1"/>
          </p:cNvGraphicFramePr>
          <p:nvPr/>
        </p:nvGraphicFramePr>
        <p:xfrm>
          <a:off x="0" y="3249613"/>
          <a:ext cx="9144002" cy="3441128"/>
        </p:xfrm>
        <a:graphic>
          <a:graphicData uri="http://schemas.openxmlformats.org/drawingml/2006/table">
            <a:tbl>
              <a:tblPr/>
              <a:tblGrid>
                <a:gridCol w="1069082"/>
                <a:gridCol w="1337081"/>
                <a:gridCol w="1337081"/>
                <a:gridCol w="1337081"/>
                <a:gridCol w="1337081"/>
                <a:gridCol w="1389515"/>
                <a:gridCol w="1337081"/>
              </a:tblGrid>
              <a:tr h="300752">
                <a:tc>
                  <a:txBody>
                    <a:bodyPr/>
                    <a:lstStyle/>
                    <a:p>
                      <a:pPr algn="ctr">
                        <a:lnSpc>
                          <a:spcPct val="115000"/>
                        </a:lnSpc>
                        <a:spcAft>
                          <a:spcPts val="0"/>
                        </a:spcAft>
                      </a:pPr>
                      <a:r>
                        <a:rPr lang="el-GR" sz="1600" dirty="0" err="1">
                          <a:latin typeface="Calibri"/>
                          <a:ea typeface="Calibri"/>
                          <a:cs typeface="Times New Roman"/>
                        </a:rPr>
                        <a:t>Variables</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Times New Roman"/>
                        </a:rPr>
                        <a:t>OLS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Times New Roman"/>
                        </a:rPr>
                        <a:t>OLS-cluster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Times New Roman"/>
                        </a:rPr>
                        <a:t>RE</a:t>
                      </a:r>
                      <a:r>
                        <a:rPr lang="en-US" sz="1600">
                          <a:latin typeface="Calibri"/>
                          <a:ea typeface="Calibri"/>
                          <a:cs typeface="Times New Roman"/>
                        </a:rPr>
                        <a:t>ML</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Times New Roman"/>
                        </a:rPr>
                        <a:t>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WLS</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latin typeface="Calibri"/>
                          <a:ea typeface="Calibri"/>
                          <a:cs typeface="Times New Roman"/>
                        </a:rPr>
                        <a:t>FE-WLS</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363">
                <a:tc>
                  <a:txBody>
                    <a:bodyPr/>
                    <a:lstStyle/>
                    <a:p>
                      <a:pPr>
                        <a:lnSpc>
                          <a:spcPct val="115000"/>
                        </a:lnSpc>
                        <a:spcAft>
                          <a:spcPts val="0"/>
                        </a:spcAft>
                      </a:pPr>
                      <a:r>
                        <a:rPr lang="el-GR" sz="1600">
                          <a:latin typeface="Calibri"/>
                          <a:ea typeface="Calibri"/>
                          <a:cs typeface="Times New Roman"/>
                        </a:rPr>
                        <a:t>invse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latin typeface="Calibri"/>
                          <a:ea typeface="Calibri"/>
                          <a:cs typeface="Times New Roman"/>
                        </a:rPr>
                        <a:t>0</a:t>
                      </a:r>
                      <a:r>
                        <a:rPr lang="el-GR" sz="1600" dirty="0">
                          <a:latin typeface="Calibri"/>
                          <a:ea typeface="Calibri"/>
                          <a:cs typeface="Times New Roman"/>
                        </a:rPr>
                        <a:t>.9745795***</a:t>
                      </a:r>
                    </a:p>
                    <a:p>
                      <a:pPr>
                        <a:lnSpc>
                          <a:spcPct val="115000"/>
                        </a:lnSpc>
                        <a:spcAft>
                          <a:spcPts val="0"/>
                        </a:spcAft>
                      </a:pPr>
                      <a:r>
                        <a:rPr lang="en-US" sz="1600" dirty="0">
                          <a:latin typeface="Calibri"/>
                          <a:ea typeface="Calibri"/>
                          <a:cs typeface="Times New Roman"/>
                        </a:rPr>
                        <a:t>(0.0083094)</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Calibri"/>
                          <a:ea typeface="Calibri"/>
                          <a:cs typeface="Times New Roman"/>
                        </a:rPr>
                        <a:t>0</a:t>
                      </a:r>
                      <a:r>
                        <a:rPr lang="el-GR" sz="1600">
                          <a:latin typeface="Calibri"/>
                          <a:ea typeface="Calibri"/>
                          <a:cs typeface="Times New Roman"/>
                        </a:rPr>
                        <a:t>.9745795***</a:t>
                      </a:r>
                    </a:p>
                    <a:p>
                      <a:pPr>
                        <a:lnSpc>
                          <a:spcPct val="115000"/>
                        </a:lnSpc>
                        <a:spcAft>
                          <a:spcPts val="0"/>
                        </a:spcAft>
                      </a:pPr>
                      <a:r>
                        <a:rPr lang="en-US" sz="1600">
                          <a:latin typeface="Calibri"/>
                          <a:ea typeface="Calibri"/>
                          <a:cs typeface="Times New Roman"/>
                        </a:rPr>
                        <a:t>(0.0483479)</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Calibri"/>
                          <a:ea typeface="Calibri"/>
                          <a:cs typeface="Times New Roman"/>
                        </a:rPr>
                        <a:t>0</a:t>
                      </a:r>
                      <a:r>
                        <a:rPr lang="el-GR" sz="1600">
                          <a:latin typeface="Calibri"/>
                          <a:ea typeface="Calibri"/>
                          <a:cs typeface="Times New Roman"/>
                        </a:rPr>
                        <a:t>.9745817***</a:t>
                      </a:r>
                    </a:p>
                    <a:p>
                      <a:pPr>
                        <a:lnSpc>
                          <a:spcPct val="115000"/>
                        </a:lnSpc>
                        <a:spcAft>
                          <a:spcPts val="0"/>
                        </a:spcAft>
                      </a:pPr>
                      <a:r>
                        <a:rPr lang="en-US" sz="1600">
                          <a:latin typeface="Calibri"/>
                          <a:ea typeface="Calibri"/>
                          <a:cs typeface="Times New Roman"/>
                        </a:rPr>
                        <a:t>(0.0083095)</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latin typeface="Calibri"/>
                          <a:ea typeface="Calibri"/>
                          <a:cs typeface="Times New Roman"/>
                        </a:rPr>
                        <a:t>0</a:t>
                      </a:r>
                      <a:r>
                        <a:rPr lang="el-GR" sz="1600" dirty="0">
                          <a:latin typeface="Calibri"/>
                          <a:ea typeface="Calibri"/>
                          <a:cs typeface="Times New Roman"/>
                        </a:rPr>
                        <a:t>.9878064***</a:t>
                      </a:r>
                    </a:p>
                    <a:p>
                      <a:pPr>
                        <a:lnSpc>
                          <a:spcPct val="115000"/>
                        </a:lnSpc>
                        <a:spcAft>
                          <a:spcPts val="0"/>
                        </a:spcAft>
                      </a:pPr>
                      <a:r>
                        <a:rPr lang="en-US" sz="1600" dirty="0">
                          <a:latin typeface="Calibri"/>
                          <a:ea typeface="Calibri"/>
                          <a:cs typeface="Times New Roman"/>
                        </a:rPr>
                        <a:t>(0</a:t>
                      </a:r>
                      <a:r>
                        <a:rPr lang="el-GR" sz="1600" dirty="0">
                          <a:latin typeface="Calibri"/>
                          <a:ea typeface="Calibri"/>
                          <a:cs typeface="Times New Roman"/>
                        </a:rPr>
                        <a:t>.0054442</a:t>
                      </a:r>
                      <a:r>
                        <a:rPr lang="en-US" sz="1600" dirty="0">
                          <a:latin typeface="Calibri"/>
                          <a:ea typeface="Calibri"/>
                          <a:cs typeface="Times New Roman"/>
                        </a:rPr>
                        <a:t>)</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1.024898***</a:t>
                      </a:r>
                    </a:p>
                    <a:p>
                      <a:pPr>
                        <a:lnSpc>
                          <a:spcPct val="115000"/>
                        </a:lnSpc>
                        <a:spcAft>
                          <a:spcPts val="0"/>
                        </a:spcAft>
                      </a:pPr>
                      <a:r>
                        <a:rPr lang="en-US" sz="1600">
                          <a:latin typeface="Calibri"/>
                          <a:ea typeface="Calibri"/>
                          <a:cs typeface="Times New Roman"/>
                        </a:rPr>
                        <a:t>(0.0019008)</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Calibri"/>
                          <a:ea typeface="Calibri"/>
                          <a:cs typeface="Times New Roman"/>
                        </a:rPr>
                        <a:t>0</a:t>
                      </a:r>
                      <a:r>
                        <a:rPr lang="el-GR" sz="1600">
                          <a:latin typeface="Calibri"/>
                          <a:ea typeface="Calibri"/>
                          <a:cs typeface="Times New Roman"/>
                        </a:rPr>
                        <a:t>.9993504***</a:t>
                      </a:r>
                    </a:p>
                    <a:p>
                      <a:pPr>
                        <a:lnSpc>
                          <a:spcPct val="115000"/>
                        </a:lnSpc>
                        <a:spcAft>
                          <a:spcPts val="0"/>
                        </a:spcAft>
                      </a:pPr>
                      <a:r>
                        <a:rPr lang="en-US" sz="1600">
                          <a:latin typeface="Calibri"/>
                          <a:ea typeface="Calibri"/>
                          <a:cs typeface="Times New Roman"/>
                        </a:rPr>
                        <a:t>(0.0011459)</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503">
                <a:tc>
                  <a:txBody>
                    <a:bodyPr/>
                    <a:lstStyle/>
                    <a:p>
                      <a:pPr>
                        <a:lnSpc>
                          <a:spcPct val="115000"/>
                        </a:lnSpc>
                        <a:spcAft>
                          <a:spcPts val="0"/>
                        </a:spcAft>
                      </a:pPr>
                      <a:r>
                        <a:rPr lang="el-GR" sz="1600">
                          <a:latin typeface="Calibri"/>
                          <a:ea typeface="Calibri"/>
                          <a:cs typeface="Times New Roman"/>
                        </a:rPr>
                        <a:t>constant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Calibri"/>
                          <a:cs typeface="Times New Roman"/>
                        </a:rPr>
                        <a:t>-13.56022***</a:t>
                      </a:r>
                    </a:p>
                    <a:p>
                      <a:pPr>
                        <a:lnSpc>
                          <a:spcPct val="115000"/>
                        </a:lnSpc>
                        <a:spcAft>
                          <a:spcPts val="0"/>
                        </a:spcAft>
                      </a:pPr>
                      <a:r>
                        <a:rPr lang="en-US" sz="1600" dirty="0">
                          <a:latin typeface="Calibri"/>
                          <a:ea typeface="Calibri"/>
                          <a:cs typeface="Times New Roman"/>
                        </a:rPr>
                        <a:t>(0</a:t>
                      </a:r>
                      <a:r>
                        <a:rPr lang="el-GR" sz="1600" dirty="0">
                          <a:latin typeface="Calibri"/>
                          <a:ea typeface="Calibri"/>
                          <a:cs typeface="Times New Roman"/>
                        </a:rPr>
                        <a:t>.4564856</a:t>
                      </a:r>
                      <a:r>
                        <a:rPr lang="en-US" sz="1600" dirty="0">
                          <a:latin typeface="Calibri"/>
                          <a:ea typeface="Calibri"/>
                          <a:cs typeface="Times New Roman"/>
                        </a:rPr>
                        <a:t>)</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Calibri"/>
                          <a:cs typeface="Times New Roman"/>
                        </a:rPr>
                        <a:t>-13.56022***</a:t>
                      </a:r>
                    </a:p>
                    <a:p>
                      <a:pPr>
                        <a:lnSpc>
                          <a:spcPct val="115000"/>
                        </a:lnSpc>
                        <a:spcAft>
                          <a:spcPts val="0"/>
                        </a:spcAft>
                      </a:pPr>
                      <a:r>
                        <a:rPr lang="en-US" sz="1600" dirty="0">
                          <a:latin typeface="Calibri"/>
                          <a:ea typeface="Calibri"/>
                          <a:cs typeface="Times New Roman"/>
                        </a:rPr>
                        <a:t>(1.815613)</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-13.56075***</a:t>
                      </a:r>
                    </a:p>
                    <a:p>
                      <a:pPr>
                        <a:lnSpc>
                          <a:spcPct val="115000"/>
                        </a:lnSpc>
                        <a:spcAft>
                          <a:spcPts val="0"/>
                        </a:spcAft>
                      </a:pPr>
                      <a:r>
                        <a:rPr lang="en-US" sz="1600">
                          <a:latin typeface="Calibri"/>
                          <a:ea typeface="Calibri"/>
                          <a:cs typeface="Times New Roman"/>
                        </a:rPr>
                        <a:t>(0</a:t>
                      </a:r>
                      <a:r>
                        <a:rPr lang="el-GR" sz="1600">
                          <a:latin typeface="Calibri"/>
                          <a:ea typeface="Calibri"/>
                          <a:cs typeface="Times New Roman"/>
                        </a:rPr>
                        <a:t>.4565126</a:t>
                      </a:r>
                      <a:r>
                        <a:rPr lang="en-US" sz="1600">
                          <a:latin typeface="Calibri"/>
                          <a:ea typeface="Calibri"/>
                          <a:cs typeface="Times New Roman"/>
                        </a:rPr>
                        <a:t>)</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-16.92275***</a:t>
                      </a:r>
                    </a:p>
                    <a:p>
                      <a:pPr>
                        <a:lnSpc>
                          <a:spcPct val="115000"/>
                        </a:lnSpc>
                        <a:spcAft>
                          <a:spcPts val="0"/>
                        </a:spcAft>
                      </a:pPr>
                      <a:r>
                        <a:rPr lang="en-US" sz="1600">
                          <a:latin typeface="Calibri"/>
                          <a:ea typeface="Calibri"/>
                          <a:cs typeface="Times New Roman"/>
                        </a:rPr>
                        <a:t>(</a:t>
                      </a:r>
                      <a:r>
                        <a:rPr lang="el-GR" sz="1600">
                          <a:latin typeface="Calibri"/>
                          <a:ea typeface="Calibri"/>
                          <a:cs typeface="Times New Roman"/>
                        </a:rPr>
                        <a:t>2.115023</a:t>
                      </a:r>
                      <a:r>
                        <a:rPr lang="en-US" sz="1600">
                          <a:latin typeface="Calibri"/>
                          <a:ea typeface="Calibri"/>
                          <a:cs typeface="Times New Roman"/>
                        </a:rPr>
                        <a:t>)</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-22.08949***</a:t>
                      </a:r>
                    </a:p>
                    <a:p>
                      <a:pPr>
                        <a:lnSpc>
                          <a:spcPct val="115000"/>
                        </a:lnSpc>
                        <a:spcAft>
                          <a:spcPts val="0"/>
                        </a:spcAft>
                      </a:pPr>
                      <a:r>
                        <a:rPr lang="en-US" sz="1600">
                          <a:latin typeface="Calibri"/>
                          <a:ea typeface="Calibri"/>
                          <a:cs typeface="Times New Roman"/>
                        </a:rPr>
                        <a:t>(0.6732306)</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-17.23793***</a:t>
                      </a:r>
                    </a:p>
                    <a:p>
                      <a:pPr>
                        <a:lnSpc>
                          <a:spcPct val="115000"/>
                        </a:lnSpc>
                        <a:spcAft>
                          <a:spcPts val="0"/>
                        </a:spcAft>
                      </a:pPr>
                      <a:r>
                        <a:rPr lang="en-US" sz="1600">
                          <a:latin typeface="Calibri"/>
                          <a:ea typeface="Calibri"/>
                          <a:cs typeface="Times New Roman"/>
                        </a:rPr>
                        <a:t>(</a:t>
                      </a:r>
                      <a:r>
                        <a:rPr lang="el-GR" sz="1600">
                          <a:latin typeface="Calibri"/>
                          <a:ea typeface="Calibri"/>
                          <a:cs typeface="Times New Roman"/>
                        </a:rPr>
                        <a:t>2.112692</a:t>
                      </a:r>
                      <a:r>
                        <a:rPr lang="en-US" sz="1600">
                          <a:latin typeface="Calibri"/>
                          <a:ea typeface="Calibri"/>
                          <a:cs typeface="Times New Roman"/>
                        </a:rPr>
                        <a:t>)</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503">
                <a:tc>
                  <a:txBody>
                    <a:bodyPr/>
                    <a:lstStyle/>
                    <a:p>
                      <a:pPr>
                        <a:lnSpc>
                          <a:spcPct val="115000"/>
                        </a:lnSpc>
                        <a:spcAft>
                          <a:spcPts val="0"/>
                        </a:spcAft>
                      </a:pPr>
                      <a:r>
                        <a:rPr lang="el-GR" sz="1600">
                          <a:latin typeface="Calibri"/>
                          <a:ea typeface="Calibri"/>
                          <a:cs typeface="Times New Roman"/>
                        </a:rPr>
                        <a:t>R-squared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0.9525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Calibri"/>
                          <a:cs typeface="Times New Roman"/>
                        </a:rPr>
                        <a:t>0.9525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95.24%</a:t>
                      </a:r>
                      <a:r>
                        <a:rPr lang="en-US" sz="1600">
                          <a:latin typeface="Calibri"/>
                          <a:ea typeface="Calibri"/>
                          <a:cs typeface="Times New Roman"/>
                        </a:rPr>
                        <a:t> (Adjusted)</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0.9938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0.9976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0.9998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3007">
                <a:tc>
                  <a:txBody>
                    <a:bodyPr/>
                    <a:lstStyle/>
                    <a:p>
                      <a:pPr>
                        <a:lnSpc>
                          <a:spcPct val="115000"/>
                        </a:lnSpc>
                        <a:spcAft>
                          <a:spcPts val="0"/>
                        </a:spcAft>
                      </a:pPr>
                      <a:r>
                        <a:rPr lang="el-GR" sz="1600">
                          <a:latin typeface="Calibri"/>
                          <a:ea typeface="Calibri"/>
                          <a:cs typeface="Times New Roman"/>
                        </a:rPr>
                        <a:t>Ramsey RESET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F(3, 683) =  3151.78</a:t>
                      </a:r>
                    </a:p>
                    <a:p>
                      <a:pPr>
                        <a:lnSpc>
                          <a:spcPct val="115000"/>
                        </a:lnSpc>
                        <a:spcAft>
                          <a:spcPts val="0"/>
                        </a:spcAft>
                      </a:pPr>
                      <a:r>
                        <a:rPr lang="el-GR" sz="1600">
                          <a:latin typeface="Calibri"/>
                          <a:ea typeface="Calibri"/>
                          <a:cs typeface="Times New Roman"/>
                        </a:rPr>
                        <a:t>Prob &gt; F</a:t>
                      </a:r>
                      <a:r>
                        <a:rPr lang="en-US" sz="1600">
                          <a:latin typeface="Calibri"/>
                          <a:ea typeface="Calibri"/>
                          <a:cs typeface="Times New Roman"/>
                        </a:rPr>
                        <a:t> = </a:t>
                      </a:r>
                      <a:r>
                        <a:rPr lang="el-GR" sz="1600">
                          <a:latin typeface="Calibri"/>
                          <a:ea typeface="Calibri"/>
                          <a:cs typeface="Times New Roman"/>
                        </a:rPr>
                        <a:t>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Calibri"/>
                          <a:cs typeface="Times New Roman"/>
                        </a:rPr>
                        <a:t>F(3, 683) =   3151.78</a:t>
                      </a:r>
                    </a:p>
                    <a:p>
                      <a:pPr>
                        <a:lnSpc>
                          <a:spcPct val="115000"/>
                        </a:lnSpc>
                        <a:spcAft>
                          <a:spcPts val="0"/>
                        </a:spcAft>
                      </a:pPr>
                      <a:r>
                        <a:rPr lang="el-GR" sz="1600" dirty="0">
                          <a:latin typeface="Calibri"/>
                          <a:ea typeface="Calibri"/>
                          <a:cs typeface="Times New Roman"/>
                        </a:rPr>
                        <a:t>Prob &gt; F =      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latin typeface="Calibri"/>
                          <a:ea typeface="Calibri"/>
                          <a:cs typeface="Times New Roman"/>
                        </a:rPr>
                        <a:t>-</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Calibri"/>
                          <a:cs typeface="Times New Roman"/>
                        </a:rPr>
                        <a:t>F(3, 642) =    689.17</a:t>
                      </a:r>
                    </a:p>
                    <a:p>
                      <a:pPr>
                        <a:lnSpc>
                          <a:spcPct val="115000"/>
                        </a:lnSpc>
                        <a:spcAft>
                          <a:spcPts val="0"/>
                        </a:spcAft>
                      </a:pPr>
                      <a:r>
                        <a:rPr lang="el-GR" sz="1600" dirty="0">
                          <a:latin typeface="Calibri"/>
                          <a:ea typeface="Calibri"/>
                          <a:cs typeface="Times New Roman"/>
                        </a:rPr>
                        <a:t>Prob &gt; F =      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Calibri"/>
                          <a:cs typeface="Times New Roman"/>
                        </a:rPr>
                        <a:t>F(3, 683) =   6935.32</a:t>
                      </a:r>
                    </a:p>
                    <a:p>
                      <a:pPr>
                        <a:lnSpc>
                          <a:spcPct val="115000"/>
                        </a:lnSpc>
                        <a:spcAft>
                          <a:spcPts val="0"/>
                        </a:spcAft>
                      </a:pPr>
                      <a:r>
                        <a:rPr lang="el-GR" sz="1600" dirty="0">
                          <a:latin typeface="Calibri"/>
                          <a:ea typeface="Calibri"/>
                          <a:cs typeface="Times New Roman"/>
                        </a:rPr>
                        <a:t>Prob &gt; F =      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Calibri"/>
                          <a:cs typeface="Times New Roman"/>
                        </a:rPr>
                        <a:t>F(3, 642) =    979.92</a:t>
                      </a:r>
                    </a:p>
                    <a:p>
                      <a:pPr>
                        <a:lnSpc>
                          <a:spcPct val="115000"/>
                        </a:lnSpc>
                        <a:spcAft>
                          <a:spcPts val="0"/>
                        </a:spcAft>
                      </a:pPr>
                      <a:r>
                        <a:rPr lang="el-GR" sz="1600" dirty="0">
                          <a:latin typeface="Calibri"/>
                          <a:ea typeface="Calibri"/>
                          <a:cs typeface="Times New Roman"/>
                        </a:rPr>
                        <a:t>Prob &gt; F =      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Rectangle 6"/>
          <p:cNvSpPr>
            <a:spLocks noGrp="1" noChangeArrowheads="1"/>
          </p:cNvSpPr>
          <p:nvPr>
            <p:ph type="body" idx="1"/>
          </p:nvPr>
        </p:nvSpPr>
        <p:spPr>
          <a:xfrm>
            <a:off x="0" y="0"/>
            <a:ext cx="9124950" cy="6858000"/>
          </a:xfrm>
        </p:spPr>
        <p:txBody>
          <a:bodyPr/>
          <a:lstStyle/>
          <a:p>
            <a:pPr algn="ctr" eaLnBrk="1" hangingPunct="1">
              <a:lnSpc>
                <a:spcPct val="90000"/>
              </a:lnSpc>
              <a:buFont typeface="Wingdings" pitchFamily="2" charset="2"/>
              <a:buNone/>
              <a:defRPr/>
            </a:pPr>
            <a:endParaRPr lang="en-GB" sz="2200" b="1" dirty="0" smtClean="0">
              <a:cs typeface="Times New Roman" pitchFamily="18" charset="0"/>
            </a:endParaRPr>
          </a:p>
          <a:p>
            <a:pPr algn="ctr" eaLnBrk="1" hangingPunct="1">
              <a:lnSpc>
                <a:spcPct val="90000"/>
              </a:lnSpc>
              <a:buFont typeface="Wingdings" pitchFamily="2" charset="2"/>
              <a:buNone/>
              <a:defRPr/>
            </a:pPr>
            <a:r>
              <a:rPr lang="en-GB" sz="2200" b="1" dirty="0" smtClean="0">
                <a:cs typeface="Times New Roman" pitchFamily="18" charset="0"/>
              </a:rPr>
              <a:t>Table 4: Multiple MRA (General-to-Specific)</a:t>
            </a:r>
            <a:endParaRPr lang="en-GB" sz="2400" b="1" dirty="0" smtClean="0">
              <a:cs typeface="Times New Roman" pitchFamily="18" charset="0"/>
            </a:endParaRPr>
          </a:p>
          <a:p>
            <a:pPr algn="ctr" eaLnBrk="1" hangingPunct="1">
              <a:lnSpc>
                <a:spcPct val="90000"/>
              </a:lnSpc>
              <a:buFont typeface="Wingdings" pitchFamily="2" charset="2"/>
              <a:buNone/>
              <a:defRPr/>
            </a:pPr>
            <a:endParaRPr lang="en-GB" sz="2400" dirty="0" smtClean="0"/>
          </a:p>
          <a:p>
            <a:pPr algn="just" eaLnBrk="1" hangingPunct="1">
              <a:lnSpc>
                <a:spcPct val="90000"/>
              </a:lnSpc>
              <a:buFont typeface="Wingdings" pitchFamily="2" charset="2"/>
              <a:buNone/>
              <a:defRPr/>
            </a:pPr>
            <a:endParaRPr lang="en-US" sz="2350" dirty="0" smtClean="0">
              <a:effectLst>
                <a:outerShdw blurRad="38100" dist="38100" dir="2700000" algn="tl">
                  <a:srgbClr val="000000">
                    <a:alpha val="43137"/>
                  </a:srgbClr>
                </a:outerShdw>
              </a:effectLst>
            </a:endParaRPr>
          </a:p>
        </p:txBody>
      </p:sp>
      <p:graphicFrame>
        <p:nvGraphicFramePr>
          <p:cNvPr id="6" name="5 - Πίνακας"/>
          <p:cNvGraphicFramePr>
            <a:graphicFrameLocks noGrp="1"/>
          </p:cNvGraphicFramePr>
          <p:nvPr/>
        </p:nvGraphicFramePr>
        <p:xfrm>
          <a:off x="0" y="728663"/>
          <a:ext cx="9143999" cy="6129299"/>
        </p:xfrm>
        <a:graphic>
          <a:graphicData uri="http://schemas.openxmlformats.org/drawingml/2006/table">
            <a:tbl>
              <a:tblPr/>
              <a:tblGrid>
                <a:gridCol w="1213805"/>
                <a:gridCol w="1331269"/>
                <a:gridCol w="1291246"/>
                <a:gridCol w="1449605"/>
                <a:gridCol w="1307778"/>
                <a:gridCol w="1282544"/>
                <a:gridCol w="1267752"/>
              </a:tblGrid>
              <a:tr h="255387">
                <a:tc>
                  <a:txBody>
                    <a:bodyPr/>
                    <a:lstStyle/>
                    <a:p>
                      <a:pPr algn="ctr">
                        <a:lnSpc>
                          <a:spcPct val="100000"/>
                        </a:lnSpc>
                        <a:spcAft>
                          <a:spcPts val="0"/>
                        </a:spcAft>
                      </a:pPr>
                      <a:r>
                        <a:rPr lang="el-GR" sz="1600" dirty="0" err="1">
                          <a:solidFill>
                            <a:srgbClr val="FFFF00"/>
                          </a:solidFill>
                          <a:latin typeface="Calibri"/>
                          <a:ea typeface="Calibri"/>
                          <a:cs typeface="Times New Roman"/>
                        </a:rPr>
                        <a:t>Moderator</a:t>
                      </a:r>
                      <a:r>
                        <a:rPr lang="en-US" sz="1600" dirty="0">
                          <a:solidFill>
                            <a:srgbClr val="FFFF00"/>
                          </a:solidFill>
                          <a:latin typeface="Calibri"/>
                          <a:ea typeface="Calibri"/>
                          <a:cs typeface="Times New Roman"/>
                        </a:rPr>
                        <a:t>s</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600" dirty="0">
                          <a:solidFill>
                            <a:srgbClr val="FFFF00"/>
                          </a:solidFill>
                          <a:latin typeface="Calibri"/>
                          <a:ea typeface="Calibri"/>
                          <a:cs typeface="Times New Roman"/>
                        </a:rPr>
                        <a:t>OLS</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600" dirty="0">
                          <a:solidFill>
                            <a:srgbClr val="FFFF00"/>
                          </a:solidFill>
                          <a:latin typeface="Calibri"/>
                          <a:ea typeface="Calibri"/>
                          <a:cs typeface="Times New Roman"/>
                        </a:rPr>
                        <a:t>OLS-</a:t>
                      </a:r>
                      <a:r>
                        <a:rPr lang="el-GR" sz="1600" dirty="0" err="1">
                          <a:solidFill>
                            <a:srgbClr val="FFFF00"/>
                          </a:solidFill>
                          <a:latin typeface="Calibri"/>
                          <a:ea typeface="Calibri"/>
                          <a:cs typeface="Times New Roman"/>
                        </a:rPr>
                        <a:t>cluster</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600" dirty="0">
                          <a:solidFill>
                            <a:srgbClr val="FFFF00"/>
                          </a:solidFill>
                          <a:latin typeface="Calibri"/>
                          <a:ea typeface="Calibri"/>
                          <a:cs typeface="Times New Roman"/>
                        </a:rPr>
                        <a:t>RE</a:t>
                      </a:r>
                      <a:r>
                        <a:rPr lang="en-US" sz="1600" dirty="0">
                          <a:solidFill>
                            <a:srgbClr val="FFFF00"/>
                          </a:solidFill>
                          <a:latin typeface="Calibri"/>
                          <a:ea typeface="Calibri"/>
                          <a:cs typeface="Times New Roman"/>
                        </a:rPr>
                        <a:t>ML</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600" dirty="0">
                          <a:solidFill>
                            <a:srgbClr val="FFFF00"/>
                          </a:solidFill>
                          <a:latin typeface="Calibri"/>
                          <a:ea typeface="Calibri"/>
                          <a:cs typeface="Times New Roman"/>
                        </a:rPr>
                        <a:t>FE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600" dirty="0">
                          <a:solidFill>
                            <a:srgbClr val="FFFF00"/>
                          </a:solidFill>
                          <a:latin typeface="Calibri"/>
                          <a:ea typeface="Calibri"/>
                          <a:cs typeface="Times New Roman"/>
                        </a:rPr>
                        <a:t>WLS</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600" dirty="0">
                          <a:solidFill>
                            <a:srgbClr val="FFFF00"/>
                          </a:solidFill>
                          <a:latin typeface="Calibri"/>
                          <a:ea typeface="Calibri"/>
                          <a:cs typeface="Times New Roman"/>
                        </a:rPr>
                        <a:t>FE-WLS</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invse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-4.</a:t>
                      </a:r>
                      <a:r>
                        <a:rPr lang="en-US" sz="1600">
                          <a:latin typeface="Calibri"/>
                          <a:ea typeface="Calibri"/>
                          <a:cs typeface="Times New Roman"/>
                        </a:rPr>
                        <a:t>9548</a:t>
                      </a:r>
                      <a:r>
                        <a:rPr lang="el-GR" sz="1600">
                          <a:latin typeface="Calibri"/>
                          <a:ea typeface="Calibri"/>
                          <a:cs typeface="Times New Roman"/>
                        </a:rPr>
                        <a:t>85</a:t>
                      </a:r>
                    </a:p>
                    <a:p>
                      <a:pPr>
                        <a:lnSpc>
                          <a:spcPct val="100000"/>
                        </a:lnSpc>
                        <a:spcAft>
                          <a:spcPts val="0"/>
                        </a:spcAft>
                      </a:pPr>
                      <a:r>
                        <a:rPr lang="el-GR" sz="1600">
                          <a:latin typeface="Calibri"/>
                          <a:ea typeface="Calibri"/>
                          <a:cs typeface="Times New Roman"/>
                        </a:rPr>
                        <a:t>(5.81282)</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-4.</a:t>
                      </a:r>
                      <a:r>
                        <a:rPr lang="en-US" sz="1600" dirty="0">
                          <a:latin typeface="Calibri"/>
                          <a:ea typeface="Calibri"/>
                          <a:cs typeface="Times New Roman"/>
                        </a:rPr>
                        <a:t>75</a:t>
                      </a:r>
                      <a:r>
                        <a:rPr lang="el-GR" sz="1600" dirty="0">
                          <a:latin typeface="Calibri"/>
                          <a:ea typeface="Calibri"/>
                          <a:cs typeface="Times New Roman"/>
                        </a:rPr>
                        <a:t>473***</a:t>
                      </a:r>
                    </a:p>
                    <a:p>
                      <a:pPr>
                        <a:lnSpc>
                          <a:spcPct val="100000"/>
                        </a:lnSpc>
                        <a:spcAft>
                          <a:spcPts val="0"/>
                        </a:spcAft>
                      </a:pPr>
                      <a:r>
                        <a:rPr lang="el-GR" sz="1600" dirty="0">
                          <a:latin typeface="Calibri"/>
                          <a:ea typeface="Calibri"/>
                          <a:cs typeface="Times New Roman"/>
                        </a:rPr>
                        <a:t>(1.131392)</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-38.</a:t>
                      </a:r>
                      <a:r>
                        <a:rPr lang="en-US" sz="1600">
                          <a:latin typeface="Calibri"/>
                          <a:ea typeface="Calibri"/>
                          <a:cs typeface="Times New Roman"/>
                        </a:rPr>
                        <a:t>67</a:t>
                      </a:r>
                      <a:r>
                        <a:rPr lang="el-GR" sz="1600">
                          <a:latin typeface="Calibri"/>
                          <a:ea typeface="Calibri"/>
                          <a:cs typeface="Times New Roman"/>
                        </a:rPr>
                        <a:t>527***</a:t>
                      </a:r>
                    </a:p>
                    <a:p>
                      <a:pPr>
                        <a:lnSpc>
                          <a:spcPct val="100000"/>
                        </a:lnSpc>
                        <a:spcAft>
                          <a:spcPts val="0"/>
                        </a:spcAft>
                      </a:pPr>
                      <a:r>
                        <a:rPr lang="el-GR" sz="1600">
                          <a:latin typeface="Calibri"/>
                          <a:ea typeface="Calibri"/>
                          <a:cs typeface="Times New Roman"/>
                        </a:rPr>
                        <a:t>(11.03288)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-6.</a:t>
                      </a:r>
                      <a:r>
                        <a:rPr lang="en-US" sz="1600">
                          <a:latin typeface="Calibri"/>
                          <a:ea typeface="Calibri"/>
                          <a:cs typeface="Times New Roman"/>
                        </a:rPr>
                        <a:t>521</a:t>
                      </a:r>
                      <a:r>
                        <a:rPr lang="el-GR" sz="1600">
                          <a:latin typeface="Calibri"/>
                          <a:ea typeface="Calibri"/>
                          <a:cs typeface="Times New Roman"/>
                        </a:rPr>
                        <a:t>372***</a:t>
                      </a:r>
                    </a:p>
                    <a:p>
                      <a:pPr>
                        <a:lnSpc>
                          <a:spcPct val="100000"/>
                        </a:lnSpc>
                        <a:spcAft>
                          <a:spcPts val="0"/>
                        </a:spcAft>
                      </a:pPr>
                      <a:r>
                        <a:rPr lang="el-GR" sz="1600">
                          <a:latin typeface="Calibri"/>
                          <a:ea typeface="Calibri"/>
                          <a:cs typeface="Times New Roman"/>
                        </a:rPr>
                        <a:t>(2.00681)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-14</a:t>
                      </a:r>
                      <a:r>
                        <a:rPr lang="en-US" sz="1600">
                          <a:latin typeface="Calibri"/>
                          <a:ea typeface="Calibri"/>
                          <a:cs typeface="Times New Roman"/>
                        </a:rPr>
                        <a:t>4</a:t>
                      </a:r>
                      <a:r>
                        <a:rPr lang="el-GR" sz="1600">
                          <a:latin typeface="Calibri"/>
                          <a:ea typeface="Calibri"/>
                          <a:cs typeface="Times New Roman"/>
                        </a:rPr>
                        <a:t>.</a:t>
                      </a:r>
                      <a:r>
                        <a:rPr lang="en-US" sz="1600">
                          <a:latin typeface="Calibri"/>
                          <a:ea typeface="Calibri"/>
                          <a:cs typeface="Times New Roman"/>
                        </a:rPr>
                        <a:t>245</a:t>
                      </a:r>
                      <a:r>
                        <a:rPr lang="el-GR" sz="1600">
                          <a:latin typeface="Calibri"/>
                          <a:ea typeface="Calibri"/>
                          <a:cs typeface="Times New Roman"/>
                        </a:rPr>
                        <a:t>***</a:t>
                      </a:r>
                    </a:p>
                    <a:p>
                      <a:pPr>
                        <a:lnSpc>
                          <a:spcPct val="100000"/>
                        </a:lnSpc>
                        <a:spcAft>
                          <a:spcPts val="0"/>
                        </a:spcAft>
                      </a:pPr>
                      <a:r>
                        <a:rPr lang="el-GR" sz="1600">
                          <a:latin typeface="Calibri"/>
                          <a:ea typeface="Calibri"/>
                          <a:cs typeface="Times New Roman"/>
                        </a:rPr>
                        <a:t>(26.11726)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-16</a:t>
                      </a:r>
                      <a:r>
                        <a:rPr lang="en-US" sz="1600" dirty="0">
                          <a:latin typeface="Calibri"/>
                          <a:ea typeface="Calibri"/>
                          <a:cs typeface="Times New Roman"/>
                        </a:rPr>
                        <a:t>2</a:t>
                      </a:r>
                      <a:r>
                        <a:rPr lang="el-GR" sz="1600" dirty="0">
                          <a:latin typeface="Calibri"/>
                          <a:ea typeface="Calibri"/>
                          <a:cs typeface="Times New Roman"/>
                        </a:rPr>
                        <a:t>.</a:t>
                      </a:r>
                      <a:r>
                        <a:rPr lang="en-US" sz="1600" dirty="0">
                          <a:latin typeface="Calibri"/>
                          <a:ea typeface="Calibri"/>
                          <a:cs typeface="Times New Roman"/>
                        </a:rPr>
                        <a:t>258</a:t>
                      </a:r>
                      <a:r>
                        <a:rPr lang="el-GR" sz="1600" dirty="0">
                          <a:latin typeface="Calibri"/>
                          <a:ea typeface="Calibri"/>
                          <a:cs typeface="Times New Roman"/>
                        </a:rPr>
                        <a:t>1**</a:t>
                      </a:r>
                    </a:p>
                    <a:p>
                      <a:pPr>
                        <a:lnSpc>
                          <a:spcPct val="100000"/>
                        </a:lnSpc>
                        <a:spcAft>
                          <a:spcPts val="0"/>
                        </a:spcAft>
                      </a:pPr>
                      <a:r>
                        <a:rPr lang="el-GR" sz="1600" dirty="0">
                          <a:latin typeface="Calibri"/>
                          <a:ea typeface="Calibri"/>
                          <a:cs typeface="Times New Roman"/>
                        </a:rPr>
                        <a:t>(69.41389)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lifexpectancyse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a:t>
                      </a:r>
                      <a:r>
                        <a:rPr lang="en-US" sz="1600">
                          <a:latin typeface="Calibri"/>
                          <a:ea typeface="Calibri"/>
                          <a:cs typeface="Times New Roman"/>
                        </a:rPr>
                        <a:t>57</a:t>
                      </a:r>
                      <a:r>
                        <a:rPr lang="el-GR" sz="1600">
                          <a:latin typeface="Calibri"/>
                          <a:ea typeface="Calibri"/>
                          <a:cs typeface="Times New Roman"/>
                        </a:rPr>
                        <a:t>28103***</a:t>
                      </a:r>
                    </a:p>
                    <a:p>
                      <a:pPr>
                        <a:lnSpc>
                          <a:spcPct val="100000"/>
                        </a:lnSpc>
                        <a:spcAft>
                          <a:spcPts val="0"/>
                        </a:spcAft>
                      </a:pPr>
                      <a:r>
                        <a:rPr lang="el-GR" sz="1600">
                          <a:latin typeface="Calibri"/>
                          <a:ea typeface="Calibri"/>
                          <a:cs typeface="Times New Roman"/>
                        </a:rPr>
                        <a:t>(0.0</a:t>
                      </a:r>
                      <a:r>
                        <a:rPr lang="en-US" sz="1600">
                          <a:latin typeface="Calibri"/>
                          <a:ea typeface="Calibri"/>
                          <a:cs typeface="Times New Roman"/>
                        </a:rPr>
                        <a:t>25</a:t>
                      </a:r>
                      <a:r>
                        <a:rPr lang="el-GR" sz="1600">
                          <a:latin typeface="Calibri"/>
                          <a:ea typeface="Calibri"/>
                          <a:cs typeface="Times New Roman"/>
                        </a:rPr>
                        <a:t>954)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0.5</a:t>
                      </a:r>
                      <a:r>
                        <a:rPr lang="en-US" sz="1600">
                          <a:latin typeface="Calibri"/>
                          <a:ea typeface="Calibri"/>
                          <a:cs typeface="Times New Roman"/>
                        </a:rPr>
                        <a:t>246</a:t>
                      </a:r>
                      <a:r>
                        <a:rPr lang="el-GR" sz="1600">
                          <a:latin typeface="Calibri"/>
                          <a:ea typeface="Calibri"/>
                          <a:cs typeface="Times New Roman"/>
                        </a:rPr>
                        <a:t>986***</a:t>
                      </a:r>
                    </a:p>
                    <a:p>
                      <a:pPr>
                        <a:lnSpc>
                          <a:spcPct val="100000"/>
                        </a:lnSpc>
                        <a:spcAft>
                          <a:spcPts val="0"/>
                        </a:spcAft>
                      </a:pPr>
                      <a:r>
                        <a:rPr lang="el-GR" sz="1600">
                          <a:latin typeface="Calibri"/>
                          <a:ea typeface="Calibri"/>
                          <a:cs typeface="Times New Roman"/>
                        </a:rPr>
                        <a:t>(0.1119178)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0.3</a:t>
                      </a:r>
                      <a:r>
                        <a:rPr lang="en-US" sz="1600">
                          <a:latin typeface="Calibri"/>
                          <a:ea typeface="Calibri"/>
                          <a:cs typeface="Times New Roman"/>
                        </a:rPr>
                        <a:t>785</a:t>
                      </a:r>
                      <a:r>
                        <a:rPr lang="el-GR" sz="1600">
                          <a:latin typeface="Calibri"/>
                          <a:ea typeface="Calibri"/>
                          <a:cs typeface="Times New Roman"/>
                        </a:rPr>
                        <a:t>084***</a:t>
                      </a:r>
                    </a:p>
                    <a:p>
                      <a:pPr>
                        <a:lnSpc>
                          <a:spcPct val="100000"/>
                        </a:lnSpc>
                        <a:spcAft>
                          <a:spcPts val="0"/>
                        </a:spcAft>
                      </a:pPr>
                      <a:r>
                        <a:rPr lang="el-GR" sz="1600">
                          <a:latin typeface="Calibri"/>
                          <a:ea typeface="Calibri"/>
                          <a:cs typeface="Times New Roman"/>
                        </a:rPr>
                        <a:t>(0.0482</a:t>
                      </a:r>
                      <a:r>
                        <a:rPr lang="en-US" sz="1600">
                          <a:latin typeface="Calibri"/>
                          <a:ea typeface="Calibri"/>
                          <a:cs typeface="Times New Roman"/>
                        </a:rPr>
                        <a:t>87</a:t>
                      </a:r>
                      <a:r>
                        <a:rPr lang="el-GR" sz="1600">
                          <a:latin typeface="Calibri"/>
                          <a:ea typeface="Calibri"/>
                          <a:cs typeface="Times New Roman"/>
                        </a:rPr>
                        <a:t>2)</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a:t>
                      </a:r>
                      <a:r>
                        <a:rPr lang="en-US" sz="1600">
                          <a:latin typeface="Calibri"/>
                          <a:ea typeface="Calibri"/>
                          <a:cs typeface="Times New Roman"/>
                        </a:rPr>
                        <a:t>524</a:t>
                      </a:r>
                      <a:r>
                        <a:rPr lang="el-GR" sz="1600">
                          <a:latin typeface="Calibri"/>
                          <a:ea typeface="Calibri"/>
                          <a:cs typeface="Times New Roman"/>
                        </a:rPr>
                        <a:t>8614**</a:t>
                      </a:r>
                    </a:p>
                    <a:p>
                      <a:pPr>
                        <a:lnSpc>
                          <a:spcPct val="100000"/>
                        </a:lnSpc>
                        <a:spcAft>
                          <a:spcPts val="0"/>
                        </a:spcAft>
                      </a:pPr>
                      <a:r>
                        <a:rPr lang="el-GR" sz="1600">
                          <a:latin typeface="Calibri"/>
                          <a:ea typeface="Calibri"/>
                          <a:cs typeface="Times New Roman"/>
                        </a:rPr>
                        <a:t>(0.2292944)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a:t>
                      </a:r>
                      <a:r>
                        <a:rPr lang="en-US" sz="1600">
                          <a:latin typeface="Calibri"/>
                          <a:ea typeface="Calibri"/>
                          <a:cs typeface="Times New Roman"/>
                        </a:rPr>
                        <a:t>256</a:t>
                      </a:r>
                      <a:r>
                        <a:rPr lang="el-GR" sz="1600">
                          <a:latin typeface="Calibri"/>
                          <a:ea typeface="Calibri"/>
                          <a:cs typeface="Times New Roman"/>
                        </a:rPr>
                        <a:t>9807***</a:t>
                      </a:r>
                    </a:p>
                    <a:p>
                      <a:pPr>
                        <a:lnSpc>
                          <a:spcPct val="100000"/>
                        </a:lnSpc>
                        <a:spcAft>
                          <a:spcPts val="0"/>
                        </a:spcAft>
                      </a:pPr>
                      <a:r>
                        <a:rPr lang="el-GR" sz="1600">
                          <a:latin typeface="Calibri"/>
                          <a:ea typeface="Calibri"/>
                          <a:cs typeface="Times New Roman"/>
                        </a:rPr>
                        <a:t>(0.0</a:t>
                      </a:r>
                      <a:r>
                        <a:rPr lang="en-US" sz="1600">
                          <a:latin typeface="Calibri"/>
                          <a:ea typeface="Calibri"/>
                          <a:cs typeface="Times New Roman"/>
                        </a:rPr>
                        <a:t>24</a:t>
                      </a:r>
                      <a:r>
                        <a:rPr lang="el-GR" sz="1600">
                          <a:latin typeface="Calibri"/>
                          <a:ea typeface="Calibri"/>
                          <a:cs typeface="Times New Roman"/>
                        </a:rPr>
                        <a:t>15730)</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a:t>
                      </a:r>
                      <a:r>
                        <a:rPr lang="en-US" sz="1600">
                          <a:latin typeface="Calibri"/>
                          <a:ea typeface="Calibri"/>
                          <a:cs typeface="Times New Roman"/>
                        </a:rPr>
                        <a:t>875</a:t>
                      </a:r>
                      <a:r>
                        <a:rPr lang="el-GR" sz="1600">
                          <a:latin typeface="Calibri"/>
                          <a:ea typeface="Calibri"/>
                          <a:cs typeface="Times New Roman"/>
                        </a:rPr>
                        <a:t>89**</a:t>
                      </a:r>
                    </a:p>
                    <a:p>
                      <a:pPr>
                        <a:lnSpc>
                          <a:spcPct val="100000"/>
                        </a:lnSpc>
                        <a:spcAft>
                          <a:spcPts val="0"/>
                        </a:spcAft>
                      </a:pPr>
                      <a:r>
                        <a:rPr lang="el-GR" sz="1600">
                          <a:latin typeface="Calibri"/>
                          <a:ea typeface="Calibri"/>
                          <a:cs typeface="Times New Roman"/>
                        </a:rPr>
                        <a:t>(0.00</a:t>
                      </a:r>
                      <a:r>
                        <a:rPr lang="en-US" sz="1600">
                          <a:latin typeface="Calibri"/>
                          <a:ea typeface="Calibri"/>
                          <a:cs typeface="Times New Roman"/>
                        </a:rPr>
                        <a:t>35</a:t>
                      </a:r>
                      <a:r>
                        <a:rPr lang="el-GR" sz="1600">
                          <a:latin typeface="Calibri"/>
                          <a:ea typeface="Calibri"/>
                          <a:cs typeface="Times New Roman"/>
                        </a:rPr>
                        <a:t>193)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asrse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a:t>
                      </a:r>
                      <a:r>
                        <a:rPr lang="en-US" sz="1600">
                          <a:latin typeface="Calibri"/>
                          <a:ea typeface="Calibri"/>
                          <a:cs typeface="Times New Roman"/>
                        </a:rPr>
                        <a:t>60</a:t>
                      </a:r>
                      <a:r>
                        <a:rPr lang="el-GR" sz="1600">
                          <a:latin typeface="Calibri"/>
                          <a:ea typeface="Calibri"/>
                          <a:cs typeface="Times New Roman"/>
                        </a:rPr>
                        <a:t>04023***</a:t>
                      </a:r>
                    </a:p>
                    <a:p>
                      <a:pPr>
                        <a:lnSpc>
                          <a:spcPct val="100000"/>
                        </a:lnSpc>
                        <a:spcAft>
                          <a:spcPts val="0"/>
                        </a:spcAft>
                      </a:pPr>
                      <a:r>
                        <a:rPr lang="el-GR" sz="1600">
                          <a:latin typeface="Calibri"/>
                          <a:ea typeface="Calibri"/>
                          <a:cs typeface="Times New Roman"/>
                        </a:rPr>
                        <a:t>(0.0</a:t>
                      </a:r>
                      <a:r>
                        <a:rPr lang="en-US" sz="1600">
                          <a:latin typeface="Calibri"/>
                          <a:ea typeface="Calibri"/>
                          <a:cs typeface="Times New Roman"/>
                        </a:rPr>
                        <a:t>35</a:t>
                      </a:r>
                      <a:r>
                        <a:rPr lang="el-GR" sz="1600">
                          <a:latin typeface="Calibri"/>
                          <a:ea typeface="Calibri"/>
                          <a:cs typeface="Times New Roman"/>
                        </a:rPr>
                        <a:t>4863)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0.6</a:t>
                      </a:r>
                      <a:r>
                        <a:rPr lang="en-US" sz="1600">
                          <a:latin typeface="Calibri"/>
                          <a:ea typeface="Calibri"/>
                          <a:cs typeface="Times New Roman"/>
                        </a:rPr>
                        <a:t>87</a:t>
                      </a:r>
                      <a:r>
                        <a:rPr lang="el-GR" sz="1600">
                          <a:latin typeface="Calibri"/>
                          <a:ea typeface="Calibri"/>
                          <a:cs typeface="Times New Roman"/>
                        </a:rPr>
                        <a:t>6609***</a:t>
                      </a:r>
                    </a:p>
                    <a:p>
                      <a:pPr>
                        <a:lnSpc>
                          <a:spcPct val="100000"/>
                        </a:lnSpc>
                        <a:spcAft>
                          <a:spcPts val="0"/>
                        </a:spcAft>
                      </a:pPr>
                      <a:r>
                        <a:rPr lang="el-GR" sz="1600">
                          <a:latin typeface="Calibri"/>
                          <a:ea typeface="Calibri"/>
                          <a:cs typeface="Times New Roman"/>
                        </a:rPr>
                        <a:t>(0.1</a:t>
                      </a:r>
                      <a:r>
                        <a:rPr lang="en-US" sz="1600">
                          <a:latin typeface="Calibri"/>
                          <a:ea typeface="Calibri"/>
                          <a:cs typeface="Times New Roman"/>
                        </a:rPr>
                        <a:t>24</a:t>
                      </a:r>
                      <a:r>
                        <a:rPr lang="el-GR" sz="1600">
                          <a:latin typeface="Calibri"/>
                          <a:ea typeface="Calibri"/>
                          <a:cs typeface="Times New Roman"/>
                        </a:rPr>
                        <a:t>8938)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0.4</a:t>
                      </a:r>
                      <a:r>
                        <a:rPr lang="en-US" sz="1600">
                          <a:latin typeface="Calibri"/>
                          <a:ea typeface="Calibri"/>
                          <a:cs typeface="Times New Roman"/>
                        </a:rPr>
                        <a:t>85</a:t>
                      </a:r>
                      <a:r>
                        <a:rPr lang="el-GR" sz="1600">
                          <a:latin typeface="Calibri"/>
                          <a:ea typeface="Calibri"/>
                          <a:cs typeface="Times New Roman"/>
                        </a:rPr>
                        <a:t>7136***</a:t>
                      </a:r>
                    </a:p>
                    <a:p>
                      <a:pPr>
                        <a:lnSpc>
                          <a:spcPct val="100000"/>
                        </a:lnSpc>
                        <a:spcAft>
                          <a:spcPts val="0"/>
                        </a:spcAft>
                      </a:pPr>
                      <a:r>
                        <a:rPr lang="el-GR" sz="1600">
                          <a:latin typeface="Calibri"/>
                          <a:ea typeface="Calibri"/>
                          <a:cs typeface="Times New Roman"/>
                        </a:rPr>
                        <a:t>(0.0</a:t>
                      </a:r>
                      <a:r>
                        <a:rPr lang="en-US" sz="1600">
                          <a:latin typeface="Calibri"/>
                          <a:ea typeface="Calibri"/>
                          <a:cs typeface="Times New Roman"/>
                        </a:rPr>
                        <a:t>81</a:t>
                      </a:r>
                      <a:r>
                        <a:rPr lang="el-GR" sz="1600">
                          <a:latin typeface="Calibri"/>
                          <a:ea typeface="Calibri"/>
                          <a:cs typeface="Times New Roman"/>
                        </a:rPr>
                        <a:t>8584)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0.46</a:t>
                      </a:r>
                      <a:r>
                        <a:rPr lang="en-US" sz="1600">
                          <a:latin typeface="Calibri"/>
                          <a:ea typeface="Calibri"/>
                          <a:cs typeface="Times New Roman"/>
                        </a:rPr>
                        <a:t>78</a:t>
                      </a:r>
                      <a:r>
                        <a:rPr lang="el-GR" sz="1600">
                          <a:latin typeface="Calibri"/>
                          <a:ea typeface="Calibri"/>
                          <a:cs typeface="Times New Roman"/>
                        </a:rPr>
                        <a:t>013**</a:t>
                      </a:r>
                    </a:p>
                    <a:p>
                      <a:pPr>
                        <a:lnSpc>
                          <a:spcPct val="100000"/>
                        </a:lnSpc>
                        <a:spcAft>
                          <a:spcPts val="0"/>
                        </a:spcAft>
                      </a:pPr>
                      <a:r>
                        <a:rPr lang="el-GR" sz="1600">
                          <a:latin typeface="Calibri"/>
                          <a:ea typeface="Calibri"/>
                          <a:cs typeface="Times New Roman"/>
                        </a:rPr>
                        <a:t>(0.02</a:t>
                      </a:r>
                      <a:r>
                        <a:rPr lang="en-US" sz="1600">
                          <a:latin typeface="Calibri"/>
                          <a:ea typeface="Calibri"/>
                          <a:cs typeface="Times New Roman"/>
                        </a:rPr>
                        <a:t>25</a:t>
                      </a:r>
                      <a:r>
                        <a:rPr lang="el-GR" sz="1600">
                          <a:latin typeface="Calibri"/>
                          <a:ea typeface="Calibri"/>
                          <a:cs typeface="Times New Roman"/>
                        </a:rPr>
                        <a:t>3665)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0.28</a:t>
                      </a:r>
                      <a:r>
                        <a:rPr lang="en-US" sz="1600">
                          <a:latin typeface="Calibri"/>
                          <a:ea typeface="Calibri"/>
                          <a:cs typeface="Times New Roman"/>
                        </a:rPr>
                        <a:t>78</a:t>
                      </a:r>
                      <a:r>
                        <a:rPr lang="el-GR" sz="1600">
                          <a:latin typeface="Calibri"/>
                          <a:ea typeface="Calibri"/>
                          <a:cs typeface="Times New Roman"/>
                        </a:rPr>
                        <a:t>495***</a:t>
                      </a:r>
                    </a:p>
                    <a:p>
                      <a:pPr>
                        <a:lnSpc>
                          <a:spcPct val="100000"/>
                        </a:lnSpc>
                        <a:spcAft>
                          <a:spcPts val="0"/>
                        </a:spcAft>
                      </a:pPr>
                      <a:r>
                        <a:rPr lang="el-GR" sz="1600">
                          <a:latin typeface="Calibri"/>
                          <a:ea typeface="Calibri"/>
                          <a:cs typeface="Times New Roman"/>
                        </a:rPr>
                        <a:t>(0.10</a:t>
                      </a:r>
                      <a:r>
                        <a:rPr lang="en-US" sz="1600">
                          <a:latin typeface="Calibri"/>
                          <a:ea typeface="Calibri"/>
                          <a:cs typeface="Times New Roman"/>
                        </a:rPr>
                        <a:t>45</a:t>
                      </a:r>
                      <a:r>
                        <a:rPr lang="el-GR" sz="1600">
                          <a:latin typeface="Calibri"/>
                          <a:ea typeface="Calibri"/>
                          <a:cs typeface="Times New Roman"/>
                        </a:rPr>
                        <a:t>601)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a:solidFill>
                            <a:srgbClr val="FFFF00"/>
                          </a:solidFill>
                          <a:latin typeface="Calibri"/>
                          <a:ea typeface="Calibri"/>
                          <a:cs typeface="Times New Roman"/>
                        </a:rPr>
                        <a:t>mortalityse</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0.4</a:t>
                      </a:r>
                      <a:r>
                        <a:rPr lang="en-US" sz="1600">
                          <a:latin typeface="Calibri"/>
                          <a:ea typeface="Calibri"/>
                          <a:cs typeface="Times New Roman"/>
                        </a:rPr>
                        <a:t>78</a:t>
                      </a:r>
                      <a:r>
                        <a:rPr lang="el-GR" sz="1600">
                          <a:latin typeface="Calibri"/>
                          <a:ea typeface="Calibri"/>
                          <a:cs typeface="Times New Roman"/>
                        </a:rPr>
                        <a:t>6432***</a:t>
                      </a:r>
                    </a:p>
                    <a:p>
                      <a:pPr>
                        <a:lnSpc>
                          <a:spcPct val="100000"/>
                        </a:lnSpc>
                        <a:spcAft>
                          <a:spcPts val="0"/>
                        </a:spcAft>
                      </a:pPr>
                      <a:r>
                        <a:rPr lang="el-GR" sz="1600">
                          <a:latin typeface="Calibri"/>
                          <a:ea typeface="Calibri"/>
                          <a:cs typeface="Times New Roman"/>
                        </a:rPr>
                        <a:t>(0.03</a:t>
                      </a:r>
                      <a:r>
                        <a:rPr lang="en-US" sz="1600">
                          <a:latin typeface="Calibri"/>
                          <a:ea typeface="Calibri"/>
                          <a:cs typeface="Times New Roman"/>
                        </a:rPr>
                        <a:t>78</a:t>
                      </a:r>
                      <a:r>
                        <a:rPr lang="el-GR" sz="1600">
                          <a:latin typeface="Calibri"/>
                          <a:ea typeface="Calibri"/>
                          <a:cs typeface="Times New Roman"/>
                        </a:rPr>
                        <a:t>257)</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0.51</a:t>
                      </a:r>
                      <a:r>
                        <a:rPr lang="en-US" sz="1600">
                          <a:latin typeface="Calibri"/>
                          <a:ea typeface="Calibri"/>
                          <a:cs typeface="Times New Roman"/>
                        </a:rPr>
                        <a:t>74</a:t>
                      </a:r>
                      <a:r>
                        <a:rPr lang="el-GR" sz="1600">
                          <a:latin typeface="Calibri"/>
                          <a:ea typeface="Calibri"/>
                          <a:cs typeface="Times New Roman"/>
                        </a:rPr>
                        <a:t>235***</a:t>
                      </a:r>
                    </a:p>
                    <a:p>
                      <a:pPr>
                        <a:lnSpc>
                          <a:spcPct val="100000"/>
                        </a:lnSpc>
                        <a:spcAft>
                          <a:spcPts val="0"/>
                        </a:spcAft>
                      </a:pPr>
                      <a:r>
                        <a:rPr lang="el-GR" sz="1600">
                          <a:latin typeface="Calibri"/>
                          <a:ea typeface="Calibri"/>
                          <a:cs typeface="Times New Roman"/>
                        </a:rPr>
                        <a:t>(0.11</a:t>
                      </a:r>
                      <a:r>
                        <a:rPr lang="en-US" sz="1600">
                          <a:latin typeface="Calibri"/>
                          <a:ea typeface="Calibri"/>
                          <a:cs typeface="Times New Roman"/>
                        </a:rPr>
                        <a:t>25</a:t>
                      </a:r>
                      <a:r>
                        <a:rPr lang="el-GR" sz="1600">
                          <a:latin typeface="Calibri"/>
                          <a:ea typeface="Calibri"/>
                          <a:cs typeface="Times New Roman"/>
                        </a:rPr>
                        <a:t>756)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0.38</a:t>
                      </a:r>
                      <a:r>
                        <a:rPr lang="en-US" sz="1600">
                          <a:latin typeface="Calibri"/>
                          <a:ea typeface="Calibri"/>
                          <a:cs typeface="Times New Roman"/>
                        </a:rPr>
                        <a:t>25</a:t>
                      </a:r>
                      <a:r>
                        <a:rPr lang="el-GR" sz="1600">
                          <a:latin typeface="Calibri"/>
                          <a:ea typeface="Calibri"/>
                          <a:cs typeface="Times New Roman"/>
                        </a:rPr>
                        <a:t>56***</a:t>
                      </a:r>
                    </a:p>
                    <a:p>
                      <a:pPr>
                        <a:lnSpc>
                          <a:spcPct val="100000"/>
                        </a:lnSpc>
                        <a:spcAft>
                          <a:spcPts val="0"/>
                        </a:spcAft>
                      </a:pPr>
                      <a:r>
                        <a:rPr lang="el-GR" sz="1600">
                          <a:latin typeface="Calibri"/>
                          <a:ea typeface="Calibri"/>
                          <a:cs typeface="Times New Roman"/>
                        </a:rPr>
                        <a:t>(0.0483</a:t>
                      </a:r>
                      <a:r>
                        <a:rPr lang="en-US" sz="1600">
                          <a:latin typeface="Calibri"/>
                          <a:ea typeface="Calibri"/>
                          <a:cs typeface="Times New Roman"/>
                        </a:rPr>
                        <a:t>54</a:t>
                      </a:r>
                      <a:r>
                        <a:rPr lang="el-GR" sz="1600">
                          <a:latin typeface="Calibri"/>
                          <a:ea typeface="Calibri"/>
                          <a:cs typeface="Times New Roman"/>
                        </a:rPr>
                        <a:t>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0.43</a:t>
                      </a:r>
                      <a:r>
                        <a:rPr lang="en-US" sz="1600">
                          <a:latin typeface="Calibri"/>
                          <a:ea typeface="Calibri"/>
                          <a:cs typeface="Times New Roman"/>
                        </a:rPr>
                        <a:t>87</a:t>
                      </a:r>
                      <a:r>
                        <a:rPr lang="el-GR" sz="1600">
                          <a:latin typeface="Calibri"/>
                          <a:ea typeface="Calibri"/>
                          <a:cs typeface="Times New Roman"/>
                        </a:rPr>
                        <a:t>827*</a:t>
                      </a:r>
                    </a:p>
                    <a:p>
                      <a:pPr>
                        <a:lnSpc>
                          <a:spcPct val="100000"/>
                        </a:lnSpc>
                        <a:spcAft>
                          <a:spcPts val="0"/>
                        </a:spcAft>
                      </a:pPr>
                      <a:r>
                        <a:rPr lang="el-GR" sz="1600">
                          <a:latin typeface="Calibri"/>
                          <a:ea typeface="Calibri"/>
                          <a:cs typeface="Times New Roman"/>
                        </a:rPr>
                        <a:t>(0.23</a:t>
                      </a:r>
                      <a:r>
                        <a:rPr lang="en-US" sz="1600">
                          <a:latin typeface="Calibri"/>
                          <a:ea typeface="Calibri"/>
                          <a:cs typeface="Times New Roman"/>
                        </a:rPr>
                        <a:t>21</a:t>
                      </a:r>
                      <a:r>
                        <a:rPr lang="el-GR" sz="1600">
                          <a:latin typeface="Calibri"/>
                          <a:ea typeface="Calibri"/>
                          <a:cs typeface="Times New Roman"/>
                        </a:rPr>
                        <a:t>043)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0.26</a:t>
                      </a:r>
                      <a:r>
                        <a:rPr lang="en-US" sz="1600">
                          <a:latin typeface="Calibri"/>
                          <a:ea typeface="Calibri"/>
                          <a:cs typeface="Times New Roman"/>
                        </a:rPr>
                        <a:t>52</a:t>
                      </a:r>
                      <a:r>
                        <a:rPr lang="el-GR" sz="1600">
                          <a:latin typeface="Calibri"/>
                          <a:ea typeface="Calibri"/>
                          <a:cs typeface="Times New Roman"/>
                        </a:rPr>
                        <a:t>95***</a:t>
                      </a:r>
                    </a:p>
                    <a:p>
                      <a:pPr>
                        <a:lnSpc>
                          <a:spcPct val="100000"/>
                        </a:lnSpc>
                        <a:spcAft>
                          <a:spcPts val="0"/>
                        </a:spcAft>
                      </a:pPr>
                      <a:r>
                        <a:rPr lang="el-GR" sz="1600">
                          <a:latin typeface="Calibri"/>
                          <a:ea typeface="Calibri"/>
                          <a:cs typeface="Times New Roman"/>
                        </a:rPr>
                        <a:t>(0.05</a:t>
                      </a:r>
                      <a:r>
                        <a:rPr lang="en-US" sz="1600">
                          <a:latin typeface="Calibri"/>
                          <a:ea typeface="Calibri"/>
                          <a:cs typeface="Times New Roman"/>
                        </a:rPr>
                        <a:t>58</a:t>
                      </a:r>
                      <a:r>
                        <a:rPr lang="el-GR" sz="1600">
                          <a:latin typeface="Calibri"/>
                          <a:ea typeface="Calibri"/>
                          <a:cs typeface="Times New Roman"/>
                        </a:rPr>
                        <a:t>326)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0.004</a:t>
                      </a:r>
                      <a:r>
                        <a:rPr lang="en-US" sz="1600">
                          <a:latin typeface="Calibri"/>
                          <a:ea typeface="Calibri"/>
                          <a:cs typeface="Times New Roman"/>
                        </a:rPr>
                        <a:t>78</a:t>
                      </a:r>
                      <a:r>
                        <a:rPr lang="el-GR" sz="1600">
                          <a:latin typeface="Calibri"/>
                          <a:ea typeface="Calibri"/>
                          <a:cs typeface="Times New Roman"/>
                        </a:rPr>
                        <a:t>96***</a:t>
                      </a:r>
                    </a:p>
                    <a:p>
                      <a:pPr>
                        <a:lnSpc>
                          <a:spcPct val="100000"/>
                        </a:lnSpc>
                        <a:spcAft>
                          <a:spcPts val="0"/>
                        </a:spcAft>
                      </a:pPr>
                      <a:r>
                        <a:rPr lang="el-GR" sz="1600">
                          <a:latin typeface="Calibri"/>
                          <a:ea typeface="Calibri"/>
                          <a:cs typeface="Times New Roman"/>
                        </a:rPr>
                        <a:t>(0.001</a:t>
                      </a:r>
                      <a:r>
                        <a:rPr lang="en-US" sz="1600">
                          <a:latin typeface="Calibri"/>
                          <a:ea typeface="Calibri"/>
                          <a:cs typeface="Times New Roman"/>
                        </a:rPr>
                        <a:t>25</a:t>
                      </a:r>
                      <a:r>
                        <a:rPr lang="el-GR" sz="1600">
                          <a:latin typeface="Calibri"/>
                          <a:ea typeface="Calibri"/>
                          <a:cs typeface="Times New Roman"/>
                        </a:rPr>
                        <a:t>25)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healthexpendse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0.45</a:t>
                      </a:r>
                      <a:r>
                        <a:rPr lang="en-US" sz="1600">
                          <a:latin typeface="Calibri"/>
                          <a:ea typeface="Calibri"/>
                          <a:cs typeface="Times New Roman"/>
                        </a:rPr>
                        <a:t>54</a:t>
                      </a:r>
                      <a:r>
                        <a:rPr lang="el-GR" sz="1600">
                          <a:latin typeface="Calibri"/>
                          <a:ea typeface="Calibri"/>
                          <a:cs typeface="Times New Roman"/>
                        </a:rPr>
                        <a:t>834***</a:t>
                      </a:r>
                    </a:p>
                    <a:p>
                      <a:pPr>
                        <a:lnSpc>
                          <a:spcPct val="100000"/>
                        </a:lnSpc>
                        <a:spcAft>
                          <a:spcPts val="0"/>
                        </a:spcAft>
                      </a:pPr>
                      <a:r>
                        <a:rPr lang="el-GR" sz="1600">
                          <a:latin typeface="Calibri"/>
                          <a:ea typeface="Calibri"/>
                          <a:cs typeface="Times New Roman"/>
                        </a:rPr>
                        <a:t>(0.0360014)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0.51</a:t>
                      </a:r>
                      <a:r>
                        <a:rPr lang="en-US" sz="1600">
                          <a:latin typeface="Calibri"/>
                          <a:ea typeface="Calibri"/>
                          <a:cs typeface="Times New Roman"/>
                        </a:rPr>
                        <a:t>85</a:t>
                      </a:r>
                      <a:r>
                        <a:rPr lang="el-GR" sz="1600">
                          <a:latin typeface="Calibri"/>
                          <a:ea typeface="Calibri"/>
                          <a:cs typeface="Times New Roman"/>
                        </a:rPr>
                        <a:t>342***</a:t>
                      </a:r>
                    </a:p>
                    <a:p>
                      <a:pPr>
                        <a:lnSpc>
                          <a:spcPct val="100000"/>
                        </a:lnSpc>
                        <a:spcAft>
                          <a:spcPts val="0"/>
                        </a:spcAft>
                      </a:pPr>
                      <a:r>
                        <a:rPr lang="el-GR" sz="1600">
                          <a:latin typeface="Calibri"/>
                          <a:ea typeface="Calibri"/>
                          <a:cs typeface="Times New Roman"/>
                        </a:rPr>
                        <a:t>(0.1134509)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a:latin typeface="Calibri"/>
                          <a:ea typeface="Calibri"/>
                          <a:cs typeface="Times New Roman"/>
                        </a:rPr>
                        <a:t>0</a:t>
                      </a:r>
                      <a:r>
                        <a:rPr lang="el-GR" sz="1600">
                          <a:latin typeface="Calibri"/>
                          <a:ea typeface="Calibri"/>
                          <a:cs typeface="Times New Roman"/>
                        </a:rPr>
                        <a:t>.3</a:t>
                      </a:r>
                      <a:r>
                        <a:rPr lang="en-US" sz="1600">
                          <a:latin typeface="Calibri"/>
                          <a:ea typeface="Calibri"/>
                          <a:cs typeface="Times New Roman"/>
                        </a:rPr>
                        <a:t>75</a:t>
                      </a:r>
                      <a:r>
                        <a:rPr lang="el-GR" sz="1600">
                          <a:latin typeface="Calibri"/>
                          <a:ea typeface="Calibri"/>
                          <a:cs typeface="Times New Roman"/>
                        </a:rPr>
                        <a:t>58***</a:t>
                      </a:r>
                    </a:p>
                    <a:p>
                      <a:pPr>
                        <a:lnSpc>
                          <a:spcPct val="100000"/>
                        </a:lnSpc>
                        <a:spcAft>
                          <a:spcPts val="0"/>
                        </a:spcAft>
                      </a:pPr>
                      <a:r>
                        <a:rPr lang="el-GR" sz="1600">
                          <a:latin typeface="Calibri"/>
                          <a:ea typeface="Calibri"/>
                          <a:cs typeface="Times New Roman"/>
                        </a:rPr>
                        <a:t>(0.0482951)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0.435</a:t>
                      </a:r>
                      <a:r>
                        <a:rPr lang="en-US" sz="1600">
                          <a:latin typeface="Calibri"/>
                          <a:ea typeface="Calibri"/>
                          <a:cs typeface="Times New Roman"/>
                        </a:rPr>
                        <a:t>58</a:t>
                      </a:r>
                      <a:r>
                        <a:rPr lang="el-GR" sz="1600">
                          <a:latin typeface="Calibri"/>
                          <a:ea typeface="Calibri"/>
                          <a:cs typeface="Times New Roman"/>
                        </a:rPr>
                        <a:t>75*</a:t>
                      </a:r>
                    </a:p>
                    <a:p>
                      <a:pPr>
                        <a:lnSpc>
                          <a:spcPct val="100000"/>
                        </a:lnSpc>
                        <a:spcAft>
                          <a:spcPts val="0"/>
                        </a:spcAft>
                      </a:pPr>
                      <a:r>
                        <a:rPr lang="el-GR" sz="1600">
                          <a:latin typeface="Calibri"/>
                          <a:ea typeface="Calibri"/>
                          <a:cs typeface="Times New Roman"/>
                        </a:rPr>
                        <a:t>(0.2311656)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0.25</a:t>
                      </a:r>
                      <a:r>
                        <a:rPr lang="en-US" sz="1600">
                          <a:latin typeface="Calibri"/>
                          <a:ea typeface="Calibri"/>
                          <a:cs typeface="Times New Roman"/>
                        </a:rPr>
                        <a:t>52</a:t>
                      </a:r>
                      <a:r>
                        <a:rPr lang="el-GR" sz="1600">
                          <a:latin typeface="Calibri"/>
                          <a:ea typeface="Calibri"/>
                          <a:cs typeface="Times New Roman"/>
                        </a:rPr>
                        <a:t>161***</a:t>
                      </a:r>
                    </a:p>
                    <a:p>
                      <a:pPr>
                        <a:lnSpc>
                          <a:spcPct val="100000"/>
                        </a:lnSpc>
                        <a:spcAft>
                          <a:spcPts val="0"/>
                        </a:spcAft>
                      </a:pPr>
                      <a:r>
                        <a:rPr lang="el-GR" sz="1600">
                          <a:latin typeface="Calibri"/>
                          <a:ea typeface="Calibri"/>
                          <a:cs typeface="Times New Roman"/>
                        </a:rPr>
                        <a:t>(0.050</a:t>
                      </a:r>
                      <a:r>
                        <a:rPr lang="en-US" sz="1600">
                          <a:latin typeface="Calibri"/>
                          <a:ea typeface="Calibri"/>
                          <a:cs typeface="Times New Roman"/>
                        </a:rPr>
                        <a:t>58</a:t>
                      </a:r>
                      <a:r>
                        <a:rPr lang="el-GR" sz="1600">
                          <a:latin typeface="Calibri"/>
                          <a:ea typeface="Calibri"/>
                          <a:cs typeface="Times New Roman"/>
                        </a:rPr>
                        <a:t>99)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pcapitalse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0.11</a:t>
                      </a:r>
                      <a:r>
                        <a:rPr lang="en-US" sz="1600">
                          <a:latin typeface="Calibri"/>
                          <a:ea typeface="Calibri"/>
                          <a:cs typeface="Times New Roman"/>
                        </a:rPr>
                        <a:t>87</a:t>
                      </a:r>
                      <a:r>
                        <a:rPr lang="el-GR" sz="1600">
                          <a:latin typeface="Calibri"/>
                          <a:ea typeface="Calibri"/>
                          <a:cs typeface="Times New Roman"/>
                        </a:rPr>
                        <a:t>521**</a:t>
                      </a:r>
                    </a:p>
                    <a:p>
                      <a:pPr>
                        <a:lnSpc>
                          <a:spcPct val="100000"/>
                        </a:lnSpc>
                        <a:spcAft>
                          <a:spcPts val="0"/>
                        </a:spcAft>
                      </a:pPr>
                      <a:r>
                        <a:rPr lang="el-GR" sz="1600">
                          <a:latin typeface="Calibri"/>
                          <a:ea typeface="Calibri"/>
                          <a:cs typeface="Times New Roman"/>
                        </a:rPr>
                        <a:t>(0.059</a:t>
                      </a:r>
                      <a:r>
                        <a:rPr lang="en-US" sz="1600">
                          <a:latin typeface="Calibri"/>
                          <a:ea typeface="Calibri"/>
                          <a:cs typeface="Times New Roman"/>
                        </a:rPr>
                        <a:t>78</a:t>
                      </a:r>
                      <a:r>
                        <a:rPr lang="el-GR" sz="1600">
                          <a:latin typeface="Calibri"/>
                          <a:ea typeface="Calibri"/>
                          <a:cs typeface="Times New Roman"/>
                        </a:rPr>
                        <a:t>31)  </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politicalse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-0.0962391*</a:t>
                      </a:r>
                    </a:p>
                    <a:p>
                      <a:pPr>
                        <a:lnSpc>
                          <a:spcPct val="100000"/>
                        </a:lnSpc>
                        <a:spcAft>
                          <a:spcPts val="0"/>
                        </a:spcAft>
                      </a:pPr>
                      <a:r>
                        <a:rPr lang="el-GR" sz="1600">
                          <a:latin typeface="Calibri"/>
                          <a:ea typeface="Calibri"/>
                          <a:cs typeface="Times New Roman"/>
                        </a:rPr>
                        <a:t>(0.0580775)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-0.0725786*</a:t>
                      </a:r>
                    </a:p>
                    <a:p>
                      <a:pPr>
                        <a:lnSpc>
                          <a:spcPct val="100000"/>
                        </a:lnSpc>
                        <a:spcAft>
                          <a:spcPts val="0"/>
                        </a:spcAft>
                      </a:pPr>
                      <a:r>
                        <a:rPr lang="el-GR" sz="1600">
                          <a:latin typeface="Calibri"/>
                          <a:ea typeface="Calibri"/>
                          <a:cs typeface="Times New Roman"/>
                        </a:rPr>
                        <a:t>(0.0413745)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-0.1140728**</a:t>
                      </a:r>
                    </a:p>
                    <a:p>
                      <a:pPr>
                        <a:lnSpc>
                          <a:spcPct val="100000"/>
                        </a:lnSpc>
                        <a:spcAft>
                          <a:spcPts val="0"/>
                        </a:spcAft>
                      </a:pPr>
                      <a:r>
                        <a:rPr lang="el-GR" sz="1600">
                          <a:latin typeface="Calibri"/>
                          <a:ea typeface="Calibri"/>
                          <a:cs typeface="Times New Roman"/>
                        </a:rPr>
                        <a:t>(0.0553672)</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fiscalse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0.1527059***</a:t>
                      </a:r>
                    </a:p>
                    <a:p>
                      <a:pPr>
                        <a:lnSpc>
                          <a:spcPct val="100000"/>
                        </a:lnSpc>
                        <a:spcAft>
                          <a:spcPts val="0"/>
                        </a:spcAft>
                      </a:pPr>
                      <a:r>
                        <a:rPr lang="el-GR" sz="1600">
                          <a:latin typeface="Calibri"/>
                          <a:ea typeface="Calibri"/>
                          <a:cs typeface="Times New Roman"/>
                        </a:rPr>
                        <a:t>(0.0437664)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0.0814832*</a:t>
                      </a:r>
                    </a:p>
                    <a:p>
                      <a:pPr>
                        <a:lnSpc>
                          <a:spcPct val="100000"/>
                        </a:lnSpc>
                        <a:spcAft>
                          <a:spcPts val="0"/>
                        </a:spcAft>
                      </a:pPr>
                      <a:r>
                        <a:rPr lang="el-GR" sz="1600">
                          <a:latin typeface="Calibri"/>
                          <a:ea typeface="Calibri"/>
                          <a:cs typeface="Times New Roman"/>
                        </a:rPr>
                        <a:t>(0.0420769)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387">
                <a:tc>
                  <a:txBody>
                    <a:bodyPr/>
                    <a:lstStyle/>
                    <a:p>
                      <a:pPr>
                        <a:lnSpc>
                          <a:spcPct val="100000"/>
                        </a:lnSpc>
                        <a:spcAft>
                          <a:spcPts val="0"/>
                        </a:spcAft>
                      </a:pPr>
                      <a:r>
                        <a:rPr lang="el-GR" sz="1600" dirty="0" err="1">
                          <a:solidFill>
                            <a:srgbClr val="FFFF00"/>
                          </a:solidFill>
                          <a:latin typeface="Calibri"/>
                          <a:ea typeface="Calibri"/>
                          <a:cs typeface="Times New Roman"/>
                        </a:rPr>
                        <a:t>demogse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pcgdpse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0.1109274***</a:t>
                      </a:r>
                    </a:p>
                    <a:p>
                      <a:pPr>
                        <a:lnSpc>
                          <a:spcPct val="100000"/>
                        </a:lnSpc>
                        <a:spcAft>
                          <a:spcPts val="0"/>
                        </a:spcAft>
                      </a:pPr>
                      <a:r>
                        <a:rPr lang="el-GR" sz="1600">
                          <a:latin typeface="Calibri"/>
                          <a:ea typeface="Calibri"/>
                          <a:cs typeface="Times New Roman"/>
                        </a:rPr>
                        <a:t>(0.0300665)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0.1543276**</a:t>
                      </a:r>
                    </a:p>
                    <a:p>
                      <a:pPr>
                        <a:lnSpc>
                          <a:spcPct val="100000"/>
                        </a:lnSpc>
                        <a:spcAft>
                          <a:spcPts val="0"/>
                        </a:spcAft>
                      </a:pPr>
                      <a:r>
                        <a:rPr lang="el-GR" sz="1600">
                          <a:latin typeface="Calibri"/>
                          <a:ea typeface="Calibri"/>
                          <a:cs typeface="Times New Roman"/>
                        </a:rPr>
                        <a:t>(0.0564921)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0.0634092*</a:t>
                      </a:r>
                    </a:p>
                    <a:p>
                      <a:pPr>
                        <a:lnSpc>
                          <a:spcPct val="100000"/>
                        </a:lnSpc>
                        <a:spcAft>
                          <a:spcPts val="0"/>
                        </a:spcAft>
                      </a:pPr>
                      <a:r>
                        <a:rPr lang="el-GR" sz="1600">
                          <a:latin typeface="Calibri"/>
                          <a:ea typeface="Calibri"/>
                          <a:cs typeface="Times New Roman"/>
                        </a:rPr>
                        <a:t>(0.0351573)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0.059688**</a:t>
                      </a:r>
                    </a:p>
                    <a:p>
                      <a:pPr>
                        <a:lnSpc>
                          <a:spcPct val="100000"/>
                        </a:lnSpc>
                        <a:spcAft>
                          <a:spcPts val="0"/>
                        </a:spcAft>
                      </a:pPr>
                      <a:r>
                        <a:rPr lang="el-GR" sz="1600">
                          <a:latin typeface="Calibri"/>
                          <a:ea typeface="Calibri"/>
                          <a:cs typeface="Times New Roman"/>
                        </a:rPr>
                        <a:t>(0.024953)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openessse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0.0168764*</a:t>
                      </a:r>
                    </a:p>
                    <a:p>
                      <a:pPr>
                        <a:lnSpc>
                          <a:spcPct val="100000"/>
                        </a:lnSpc>
                        <a:spcAft>
                          <a:spcPts val="0"/>
                        </a:spcAft>
                      </a:pPr>
                      <a:r>
                        <a:rPr lang="el-GR" sz="1600">
                          <a:latin typeface="Calibri"/>
                          <a:ea typeface="Calibri"/>
                          <a:cs typeface="Times New Roman"/>
                        </a:rPr>
                        <a:t>(0.0090839)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75">
                <a:tc>
                  <a:txBody>
                    <a:bodyPr/>
                    <a:lstStyle/>
                    <a:p>
                      <a:pPr>
                        <a:lnSpc>
                          <a:spcPct val="100000"/>
                        </a:lnSpc>
                        <a:spcAft>
                          <a:spcPts val="0"/>
                        </a:spcAft>
                      </a:pPr>
                      <a:r>
                        <a:rPr lang="el-GR" sz="1600" dirty="0" err="1">
                          <a:solidFill>
                            <a:srgbClr val="FFFF00"/>
                          </a:solidFill>
                          <a:latin typeface="Calibri"/>
                          <a:ea typeface="Calibri"/>
                          <a:cs typeface="Times New Roman"/>
                        </a:rPr>
                        <a:t>schoolingse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-0.00661672**</a:t>
                      </a:r>
                    </a:p>
                    <a:p>
                      <a:pPr>
                        <a:lnSpc>
                          <a:spcPct val="100000"/>
                        </a:lnSpc>
                        <a:spcAft>
                          <a:spcPts val="0"/>
                        </a:spcAft>
                      </a:pPr>
                      <a:r>
                        <a:rPr lang="el-GR" sz="1600">
                          <a:latin typeface="Calibri"/>
                          <a:ea typeface="Calibri"/>
                          <a:cs typeface="Times New Roman"/>
                        </a:rPr>
                        <a:t>(0.0333537)</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-0.01704737***</a:t>
                      </a:r>
                    </a:p>
                    <a:p>
                      <a:pPr>
                        <a:lnSpc>
                          <a:spcPct val="100000"/>
                        </a:lnSpc>
                        <a:spcAft>
                          <a:spcPts val="0"/>
                        </a:spcAft>
                      </a:pPr>
                      <a:r>
                        <a:rPr lang="el-GR" sz="1600" dirty="0">
                          <a:latin typeface="Calibri"/>
                          <a:ea typeface="Calibri"/>
                          <a:cs typeface="Times New Roman"/>
                        </a:rPr>
                        <a:t>(0.0435144)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a:t>
                      </a:r>
                      <a:r>
                        <a:rPr lang="el-GR" sz="1600" dirty="0" smtClean="0">
                          <a:latin typeface="Calibri"/>
                          <a:ea typeface="Calibri"/>
                          <a:cs typeface="Times New Roman"/>
                        </a:rPr>
                        <a:t>0.014747</a:t>
                      </a:r>
                      <a:r>
                        <a:rPr lang="en-US" sz="1600" dirty="0" smtClean="0">
                          <a:latin typeface="Calibri"/>
                          <a:ea typeface="Calibri"/>
                          <a:cs typeface="Times New Roman"/>
                        </a:rPr>
                        <a:t>5</a:t>
                      </a:r>
                      <a:r>
                        <a:rPr lang="el-GR" sz="1600" dirty="0" smtClean="0">
                          <a:latin typeface="Calibri"/>
                          <a:ea typeface="Calibri"/>
                          <a:cs typeface="Times New Roman"/>
                        </a:rPr>
                        <a:t>**</a:t>
                      </a:r>
                      <a:endParaRPr lang="el-GR" sz="1600" dirty="0">
                        <a:latin typeface="Calibri"/>
                        <a:ea typeface="Calibri"/>
                        <a:cs typeface="Times New Roman"/>
                      </a:endParaRPr>
                    </a:p>
                    <a:p>
                      <a:pPr>
                        <a:lnSpc>
                          <a:spcPct val="100000"/>
                        </a:lnSpc>
                        <a:spcAft>
                          <a:spcPts val="0"/>
                        </a:spcAft>
                      </a:pPr>
                      <a:r>
                        <a:rPr lang="el-GR" sz="1600" dirty="0">
                          <a:latin typeface="Calibri"/>
                          <a:ea typeface="Calibri"/>
                          <a:cs typeface="Times New Roman"/>
                        </a:rPr>
                        <a:t>(0.0720169)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a:t>
                      </a:r>
                      <a:r>
                        <a:rPr lang="el-GR" sz="1600" dirty="0" smtClean="0">
                          <a:latin typeface="Calibri"/>
                          <a:ea typeface="Calibri"/>
                          <a:cs typeface="Times New Roman"/>
                        </a:rPr>
                        <a:t>0.15793</a:t>
                      </a:r>
                      <a:r>
                        <a:rPr lang="en-US" sz="1600" dirty="0" smtClean="0">
                          <a:latin typeface="Calibri"/>
                          <a:ea typeface="Calibri"/>
                          <a:cs typeface="Times New Roman"/>
                        </a:rPr>
                        <a:t>2</a:t>
                      </a:r>
                      <a:r>
                        <a:rPr lang="el-GR" sz="1600" dirty="0" smtClean="0">
                          <a:latin typeface="Calibri"/>
                          <a:ea typeface="Calibri"/>
                          <a:cs typeface="Times New Roman"/>
                        </a:rPr>
                        <a:t>***</a:t>
                      </a:r>
                      <a:endParaRPr lang="el-GR" sz="1600" dirty="0">
                        <a:latin typeface="Calibri"/>
                        <a:ea typeface="Calibri"/>
                        <a:cs typeface="Times New Roman"/>
                      </a:endParaRPr>
                    </a:p>
                    <a:p>
                      <a:pPr>
                        <a:lnSpc>
                          <a:spcPct val="100000"/>
                        </a:lnSpc>
                        <a:spcAft>
                          <a:spcPts val="0"/>
                        </a:spcAft>
                      </a:pPr>
                      <a:r>
                        <a:rPr lang="el-GR" sz="1600" dirty="0">
                          <a:latin typeface="Calibri"/>
                          <a:ea typeface="Calibri"/>
                          <a:cs typeface="Times New Roman"/>
                        </a:rPr>
                        <a:t>(0.0420475)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a:t>
                      </a:r>
                      <a:r>
                        <a:rPr lang="el-GR" sz="1600" dirty="0" smtClean="0">
                          <a:latin typeface="Calibri"/>
                          <a:ea typeface="Calibri"/>
                          <a:cs typeface="Times New Roman"/>
                        </a:rPr>
                        <a:t>0.20794</a:t>
                      </a:r>
                      <a:r>
                        <a:rPr lang="en-US" sz="1600" dirty="0" smtClean="0">
                          <a:latin typeface="Calibri"/>
                          <a:ea typeface="Calibri"/>
                          <a:cs typeface="Times New Roman"/>
                        </a:rPr>
                        <a:t>1</a:t>
                      </a:r>
                      <a:r>
                        <a:rPr lang="el-GR" sz="1600" dirty="0" smtClean="0">
                          <a:latin typeface="Calibri"/>
                          <a:ea typeface="Calibri"/>
                          <a:cs typeface="Times New Roman"/>
                        </a:rPr>
                        <a:t>***</a:t>
                      </a:r>
                      <a:endParaRPr lang="el-GR" sz="1600" dirty="0">
                        <a:latin typeface="Calibri"/>
                        <a:ea typeface="Calibri"/>
                        <a:cs typeface="Times New Roman"/>
                      </a:endParaRPr>
                    </a:p>
                    <a:p>
                      <a:pPr>
                        <a:lnSpc>
                          <a:spcPct val="100000"/>
                        </a:lnSpc>
                        <a:spcAft>
                          <a:spcPts val="0"/>
                        </a:spcAft>
                      </a:pPr>
                      <a:r>
                        <a:rPr lang="el-GR" sz="1600" dirty="0">
                          <a:latin typeface="Calibri"/>
                          <a:ea typeface="Calibri"/>
                          <a:cs typeface="Times New Roman"/>
                        </a:rPr>
                        <a:t>(0.0581286)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Rectangle 6"/>
          <p:cNvSpPr>
            <a:spLocks noGrp="1" noChangeArrowheads="1"/>
          </p:cNvSpPr>
          <p:nvPr>
            <p:ph type="body" idx="1"/>
          </p:nvPr>
        </p:nvSpPr>
        <p:spPr>
          <a:xfrm>
            <a:off x="0" y="0"/>
            <a:ext cx="9124950" cy="6858000"/>
          </a:xfrm>
        </p:spPr>
        <p:txBody>
          <a:bodyPr/>
          <a:lstStyle/>
          <a:p>
            <a:pPr algn="ctr" eaLnBrk="1" hangingPunct="1">
              <a:lnSpc>
                <a:spcPct val="90000"/>
              </a:lnSpc>
              <a:buFont typeface="Wingdings" pitchFamily="2" charset="2"/>
              <a:buNone/>
              <a:defRPr/>
            </a:pPr>
            <a:endParaRPr lang="en-GB" sz="2400" dirty="0" smtClean="0"/>
          </a:p>
          <a:p>
            <a:pPr algn="just" eaLnBrk="1" hangingPunct="1">
              <a:lnSpc>
                <a:spcPct val="90000"/>
              </a:lnSpc>
              <a:buFont typeface="Wingdings" pitchFamily="2" charset="2"/>
              <a:buNone/>
              <a:defRPr/>
            </a:pPr>
            <a:endParaRPr lang="en-US" sz="2350" dirty="0" smtClean="0">
              <a:effectLst>
                <a:outerShdw blurRad="38100" dist="38100" dir="2700000" algn="tl">
                  <a:srgbClr val="000000">
                    <a:alpha val="43137"/>
                  </a:srgbClr>
                </a:outerShdw>
              </a:effectLst>
            </a:endParaRPr>
          </a:p>
        </p:txBody>
      </p:sp>
      <p:graphicFrame>
        <p:nvGraphicFramePr>
          <p:cNvPr id="4" name="3 - Πίνακας"/>
          <p:cNvGraphicFramePr>
            <a:graphicFrameLocks noGrp="1"/>
          </p:cNvGraphicFramePr>
          <p:nvPr/>
        </p:nvGraphicFramePr>
        <p:xfrm>
          <a:off x="0" y="0"/>
          <a:ext cx="9143999" cy="6857999"/>
        </p:xfrm>
        <a:graphic>
          <a:graphicData uri="http://schemas.openxmlformats.org/drawingml/2006/table">
            <a:tbl>
              <a:tblPr/>
              <a:tblGrid>
                <a:gridCol w="1213805"/>
                <a:gridCol w="1331269"/>
                <a:gridCol w="1291246"/>
                <a:gridCol w="1449605"/>
                <a:gridCol w="1307778"/>
                <a:gridCol w="1282544"/>
                <a:gridCol w="1267752"/>
              </a:tblGrid>
              <a:tr h="244929">
                <a:tc>
                  <a:txBody>
                    <a:bodyPr/>
                    <a:lstStyle/>
                    <a:p>
                      <a:pPr algn="ctr">
                        <a:lnSpc>
                          <a:spcPct val="100000"/>
                        </a:lnSpc>
                        <a:spcAft>
                          <a:spcPts val="0"/>
                        </a:spcAft>
                      </a:pPr>
                      <a:r>
                        <a:rPr lang="el-GR" sz="1600" dirty="0" err="1">
                          <a:solidFill>
                            <a:srgbClr val="FFFF00"/>
                          </a:solidFill>
                          <a:latin typeface="Calibri"/>
                          <a:ea typeface="Calibri"/>
                          <a:cs typeface="Times New Roman"/>
                        </a:rPr>
                        <a:t>Moderator</a:t>
                      </a:r>
                      <a:r>
                        <a:rPr lang="en-US" sz="1600" dirty="0">
                          <a:solidFill>
                            <a:srgbClr val="FFFF00"/>
                          </a:solidFill>
                          <a:latin typeface="Calibri"/>
                          <a:ea typeface="Calibri"/>
                          <a:cs typeface="Times New Roman"/>
                        </a:rPr>
                        <a:t>s</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600" dirty="0">
                          <a:solidFill>
                            <a:srgbClr val="FFFF00"/>
                          </a:solidFill>
                          <a:latin typeface="Calibri"/>
                          <a:ea typeface="Calibri"/>
                          <a:cs typeface="Times New Roman"/>
                        </a:rPr>
                        <a:t>OLS</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600">
                          <a:solidFill>
                            <a:srgbClr val="FFFF00"/>
                          </a:solidFill>
                          <a:latin typeface="Calibri"/>
                          <a:ea typeface="Calibri"/>
                          <a:cs typeface="Times New Roman"/>
                        </a:rPr>
                        <a:t>OLS-cluster</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600" dirty="0">
                          <a:solidFill>
                            <a:srgbClr val="FFFF00"/>
                          </a:solidFill>
                          <a:latin typeface="Calibri"/>
                          <a:ea typeface="Calibri"/>
                          <a:cs typeface="Times New Roman"/>
                        </a:rPr>
                        <a:t>RE</a:t>
                      </a:r>
                      <a:r>
                        <a:rPr lang="en-US" sz="1600" dirty="0">
                          <a:solidFill>
                            <a:srgbClr val="FFFF00"/>
                          </a:solidFill>
                          <a:latin typeface="Calibri"/>
                          <a:ea typeface="Calibri"/>
                          <a:cs typeface="Times New Roman"/>
                        </a:rPr>
                        <a:t>ML</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600" dirty="0">
                          <a:solidFill>
                            <a:srgbClr val="FFFF00"/>
                          </a:solidFill>
                          <a:latin typeface="Calibri"/>
                          <a:ea typeface="Calibri"/>
                          <a:cs typeface="Times New Roman"/>
                        </a:rPr>
                        <a:t>FE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600" dirty="0">
                          <a:solidFill>
                            <a:srgbClr val="FFFF00"/>
                          </a:solidFill>
                          <a:latin typeface="Calibri"/>
                          <a:ea typeface="Calibri"/>
                          <a:cs typeface="Times New Roman"/>
                        </a:rPr>
                        <a:t>WLS</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600" dirty="0">
                          <a:solidFill>
                            <a:srgbClr val="FFFF00"/>
                          </a:solidFill>
                          <a:latin typeface="Calibri"/>
                          <a:ea typeface="Calibri"/>
                          <a:cs typeface="Times New Roman"/>
                        </a:rPr>
                        <a:t>FE-WLS</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loghealthse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0.0853329***</a:t>
                      </a:r>
                    </a:p>
                    <a:p>
                      <a:pPr>
                        <a:lnSpc>
                          <a:spcPct val="100000"/>
                        </a:lnSpc>
                        <a:spcAft>
                          <a:spcPts val="0"/>
                        </a:spcAft>
                      </a:pPr>
                      <a:r>
                        <a:rPr lang="el-GR" sz="1600" dirty="0">
                          <a:latin typeface="Calibri"/>
                          <a:ea typeface="Calibri"/>
                          <a:cs typeface="Times New Roman"/>
                        </a:rPr>
                        <a:t>(0.0288474)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0.3804074***</a:t>
                      </a:r>
                    </a:p>
                    <a:p>
                      <a:pPr>
                        <a:lnSpc>
                          <a:spcPct val="100000"/>
                        </a:lnSpc>
                        <a:spcAft>
                          <a:spcPts val="0"/>
                        </a:spcAft>
                      </a:pPr>
                      <a:r>
                        <a:rPr lang="el-GR" sz="1600">
                          <a:latin typeface="Calibri"/>
                          <a:ea typeface="Calibri"/>
                          <a:cs typeface="Times New Roman"/>
                        </a:rPr>
                        <a:t>(0.0496019)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0.2622761**</a:t>
                      </a:r>
                    </a:p>
                    <a:p>
                      <a:pPr>
                        <a:lnSpc>
                          <a:spcPct val="100000"/>
                        </a:lnSpc>
                        <a:spcAft>
                          <a:spcPts val="0"/>
                        </a:spcAft>
                      </a:pPr>
                      <a:r>
                        <a:rPr lang="el-GR" sz="1600">
                          <a:latin typeface="Calibri"/>
                          <a:ea typeface="Calibri"/>
                          <a:cs typeface="Times New Roman"/>
                        </a:rPr>
                        <a:t>(0.1263145)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0.6536539***</a:t>
                      </a:r>
                    </a:p>
                    <a:p>
                      <a:pPr>
                        <a:lnSpc>
                          <a:spcPct val="100000"/>
                        </a:lnSpc>
                        <a:spcAft>
                          <a:spcPts val="0"/>
                        </a:spcAft>
                      </a:pPr>
                      <a:r>
                        <a:rPr lang="el-GR" sz="1600">
                          <a:latin typeface="Calibri"/>
                          <a:ea typeface="Calibri"/>
                          <a:cs typeface="Times New Roman"/>
                        </a:rPr>
                        <a:t>(0.0522448)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0.6496928***</a:t>
                      </a:r>
                    </a:p>
                    <a:p>
                      <a:pPr>
                        <a:lnSpc>
                          <a:spcPct val="100000"/>
                        </a:lnSpc>
                        <a:spcAft>
                          <a:spcPts val="0"/>
                        </a:spcAft>
                      </a:pPr>
                      <a:r>
                        <a:rPr lang="el-GR" sz="1600">
                          <a:latin typeface="Calibri"/>
                          <a:ea typeface="Calibri"/>
                          <a:cs typeface="Times New Roman"/>
                        </a:rPr>
                        <a:t>(0.0997399)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loggdpse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0.0566082**</a:t>
                      </a:r>
                    </a:p>
                    <a:p>
                      <a:pPr>
                        <a:lnSpc>
                          <a:spcPct val="100000"/>
                        </a:lnSpc>
                        <a:spcAft>
                          <a:spcPts val="0"/>
                        </a:spcAft>
                      </a:pPr>
                      <a:r>
                        <a:rPr lang="el-GR" sz="1600">
                          <a:latin typeface="Calibri"/>
                          <a:ea typeface="Calibri"/>
                          <a:cs typeface="Times New Roman"/>
                        </a:rPr>
                        <a:t>(0.0265359)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a:latin typeface="Calibri"/>
                          <a:ea typeface="Calibri"/>
                          <a:cs typeface="Times New Roman"/>
                        </a:rPr>
                        <a:t>0</a:t>
                      </a:r>
                      <a:r>
                        <a:rPr lang="el-GR" sz="1600">
                          <a:latin typeface="Calibri"/>
                          <a:ea typeface="Calibri"/>
                          <a:cs typeface="Times New Roman"/>
                        </a:rPr>
                        <a:t>.0840303*</a:t>
                      </a:r>
                    </a:p>
                    <a:p>
                      <a:pPr>
                        <a:lnSpc>
                          <a:spcPct val="100000"/>
                        </a:lnSpc>
                        <a:spcAft>
                          <a:spcPts val="0"/>
                        </a:spcAft>
                      </a:pPr>
                      <a:r>
                        <a:rPr lang="el-GR" sz="1600">
                          <a:latin typeface="Calibri"/>
                          <a:ea typeface="Calibri"/>
                          <a:cs typeface="Times New Roman"/>
                        </a:rPr>
                        <a:t>(0.043673)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-0.0567871*</a:t>
                      </a:r>
                    </a:p>
                    <a:p>
                      <a:pPr>
                        <a:lnSpc>
                          <a:spcPct val="100000"/>
                        </a:lnSpc>
                        <a:spcAft>
                          <a:spcPts val="0"/>
                        </a:spcAft>
                      </a:pPr>
                      <a:r>
                        <a:rPr lang="el-GR" sz="1600">
                          <a:latin typeface="Calibri"/>
                          <a:ea typeface="Calibri"/>
                          <a:cs typeface="Times New Roman"/>
                        </a:rPr>
                        <a:t>(0.031742)</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-0.0559627*</a:t>
                      </a:r>
                    </a:p>
                    <a:p>
                      <a:pPr>
                        <a:lnSpc>
                          <a:spcPct val="100000"/>
                        </a:lnSpc>
                        <a:spcAft>
                          <a:spcPts val="0"/>
                        </a:spcAft>
                      </a:pPr>
                      <a:r>
                        <a:rPr lang="el-GR" sz="1600">
                          <a:latin typeface="Calibri"/>
                          <a:ea typeface="Calibri"/>
                          <a:cs typeface="Times New Roman"/>
                        </a:rPr>
                        <a:t>(0.031624)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publicse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-0.218693***</a:t>
                      </a:r>
                    </a:p>
                    <a:p>
                      <a:pPr>
                        <a:lnSpc>
                          <a:spcPct val="100000"/>
                        </a:lnSpc>
                        <a:spcAft>
                          <a:spcPts val="0"/>
                        </a:spcAft>
                      </a:pPr>
                      <a:r>
                        <a:rPr lang="el-GR" sz="1600">
                          <a:latin typeface="Calibri"/>
                          <a:ea typeface="Calibri"/>
                          <a:cs typeface="Times New Roman"/>
                        </a:rPr>
                        <a:t>(0.053403)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-0.130664**</a:t>
                      </a:r>
                    </a:p>
                    <a:p>
                      <a:pPr>
                        <a:lnSpc>
                          <a:spcPct val="100000"/>
                        </a:lnSpc>
                        <a:spcAft>
                          <a:spcPts val="0"/>
                        </a:spcAft>
                      </a:pPr>
                      <a:r>
                        <a:rPr lang="el-GR" sz="1600">
                          <a:latin typeface="Calibri"/>
                          <a:ea typeface="Calibri"/>
                          <a:cs typeface="Times New Roman"/>
                        </a:rPr>
                        <a:t>(0.0598798)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-1.285459***</a:t>
                      </a:r>
                    </a:p>
                    <a:p>
                      <a:pPr>
                        <a:lnSpc>
                          <a:spcPct val="100000"/>
                        </a:lnSpc>
                        <a:spcAft>
                          <a:spcPts val="0"/>
                        </a:spcAft>
                      </a:pPr>
                      <a:r>
                        <a:rPr lang="el-GR" sz="1600">
                          <a:latin typeface="Calibri"/>
                          <a:ea typeface="Calibri"/>
                          <a:cs typeface="Times New Roman"/>
                        </a:rPr>
                        <a:t>(0.1025633)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-1.487794***</a:t>
                      </a:r>
                    </a:p>
                    <a:p>
                      <a:pPr>
                        <a:lnSpc>
                          <a:spcPct val="100000"/>
                        </a:lnSpc>
                        <a:spcAft>
                          <a:spcPts val="0"/>
                        </a:spcAft>
                      </a:pPr>
                      <a:r>
                        <a:rPr lang="el-GR" sz="1600">
                          <a:latin typeface="Calibri"/>
                          <a:ea typeface="Calibri"/>
                          <a:cs typeface="Times New Roman"/>
                        </a:rPr>
                        <a:t>(0.3016201)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earlyyearse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0.0017318***</a:t>
                      </a:r>
                    </a:p>
                    <a:p>
                      <a:pPr>
                        <a:lnSpc>
                          <a:spcPct val="100000"/>
                        </a:lnSpc>
                        <a:spcAft>
                          <a:spcPts val="0"/>
                        </a:spcAft>
                      </a:pPr>
                      <a:r>
                        <a:rPr lang="el-GR" sz="1600">
                          <a:latin typeface="Calibri"/>
                          <a:ea typeface="Calibri"/>
                          <a:cs typeface="Times New Roman"/>
                        </a:rPr>
                        <a:t>(0.0003361)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0.0023478***</a:t>
                      </a:r>
                    </a:p>
                    <a:p>
                      <a:pPr>
                        <a:lnSpc>
                          <a:spcPct val="100000"/>
                        </a:lnSpc>
                        <a:spcAft>
                          <a:spcPts val="0"/>
                        </a:spcAft>
                      </a:pPr>
                      <a:r>
                        <a:rPr lang="el-GR" sz="1600">
                          <a:latin typeface="Calibri"/>
                          <a:ea typeface="Calibri"/>
                          <a:cs typeface="Times New Roman"/>
                        </a:rPr>
                        <a:t>(0.0005704)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0.0020655**</a:t>
                      </a:r>
                    </a:p>
                    <a:p>
                      <a:pPr>
                        <a:lnSpc>
                          <a:spcPct val="100000"/>
                        </a:lnSpc>
                        <a:spcAft>
                          <a:spcPts val="0"/>
                        </a:spcAft>
                      </a:pPr>
                      <a:r>
                        <a:rPr lang="el-GR" sz="1600">
                          <a:latin typeface="Calibri"/>
                          <a:ea typeface="Calibri"/>
                          <a:cs typeface="Times New Roman"/>
                        </a:rPr>
                        <a:t>(0.00086)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0.0034352***</a:t>
                      </a:r>
                    </a:p>
                    <a:p>
                      <a:pPr>
                        <a:lnSpc>
                          <a:spcPct val="100000"/>
                        </a:lnSpc>
                        <a:spcAft>
                          <a:spcPts val="0"/>
                        </a:spcAft>
                      </a:pPr>
                      <a:r>
                        <a:rPr lang="el-GR" sz="1600">
                          <a:latin typeface="Calibri"/>
                          <a:ea typeface="Calibri"/>
                          <a:cs typeface="Times New Roman"/>
                        </a:rPr>
                        <a:t>(0.0009158)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0.0050321***</a:t>
                      </a:r>
                    </a:p>
                    <a:p>
                      <a:pPr>
                        <a:lnSpc>
                          <a:spcPct val="100000"/>
                        </a:lnSpc>
                        <a:spcAft>
                          <a:spcPts val="0"/>
                        </a:spcAft>
                      </a:pPr>
                      <a:r>
                        <a:rPr lang="el-GR" sz="1600">
                          <a:latin typeface="Calibri"/>
                          <a:ea typeface="Calibri"/>
                          <a:cs typeface="Times New Roman"/>
                        </a:rPr>
                        <a:t>(0.0010224)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0.0066438***</a:t>
                      </a:r>
                    </a:p>
                    <a:p>
                      <a:pPr>
                        <a:lnSpc>
                          <a:spcPct val="100000"/>
                        </a:lnSpc>
                        <a:spcAft>
                          <a:spcPts val="0"/>
                        </a:spcAft>
                      </a:pPr>
                      <a:r>
                        <a:rPr lang="el-GR" sz="1600">
                          <a:latin typeface="Calibri"/>
                          <a:ea typeface="Calibri"/>
                          <a:cs typeface="Times New Roman"/>
                        </a:rPr>
                        <a:t>(0.0017439)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lastyearse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-0.0098592**</a:t>
                      </a:r>
                    </a:p>
                    <a:p>
                      <a:pPr>
                        <a:lnSpc>
                          <a:spcPct val="100000"/>
                        </a:lnSpc>
                        <a:spcAft>
                          <a:spcPts val="0"/>
                        </a:spcAft>
                      </a:pPr>
                      <a:r>
                        <a:rPr lang="el-GR" sz="1600">
                          <a:latin typeface="Calibri"/>
                          <a:ea typeface="Calibri"/>
                          <a:cs typeface="Times New Roman"/>
                        </a:rPr>
                        <a:t>(0.0039211)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obsse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0.0005302***</a:t>
                      </a:r>
                    </a:p>
                    <a:p>
                      <a:pPr>
                        <a:lnSpc>
                          <a:spcPct val="100000"/>
                        </a:lnSpc>
                        <a:spcAft>
                          <a:spcPts val="0"/>
                        </a:spcAft>
                      </a:pPr>
                      <a:r>
                        <a:rPr lang="el-GR" sz="1600">
                          <a:latin typeface="Calibri"/>
                          <a:ea typeface="Calibri"/>
                          <a:cs typeface="Times New Roman"/>
                        </a:rPr>
                        <a:t>(0.0000812)</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0.0004833***</a:t>
                      </a:r>
                    </a:p>
                    <a:p>
                      <a:pPr>
                        <a:lnSpc>
                          <a:spcPct val="100000"/>
                        </a:lnSpc>
                        <a:spcAft>
                          <a:spcPts val="0"/>
                        </a:spcAft>
                      </a:pPr>
                      <a:r>
                        <a:rPr lang="el-GR" sz="1600">
                          <a:latin typeface="Calibri"/>
                          <a:ea typeface="Calibri"/>
                          <a:cs typeface="Times New Roman"/>
                        </a:rPr>
                        <a:t>(0.0000625)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0.000717***</a:t>
                      </a:r>
                    </a:p>
                    <a:p>
                      <a:pPr>
                        <a:lnSpc>
                          <a:spcPct val="100000"/>
                        </a:lnSpc>
                        <a:spcAft>
                          <a:spcPts val="0"/>
                        </a:spcAft>
                      </a:pPr>
                      <a:r>
                        <a:rPr lang="el-GR" sz="1600">
                          <a:latin typeface="Calibri"/>
                          <a:ea typeface="Calibri"/>
                          <a:cs typeface="Times New Roman"/>
                        </a:rPr>
                        <a:t>(0.0000836)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0.0005416***</a:t>
                      </a:r>
                    </a:p>
                    <a:p>
                      <a:pPr>
                        <a:lnSpc>
                          <a:spcPct val="100000"/>
                        </a:lnSpc>
                        <a:spcAft>
                          <a:spcPts val="0"/>
                        </a:spcAft>
                      </a:pPr>
                      <a:r>
                        <a:rPr lang="el-GR" sz="1600">
                          <a:latin typeface="Calibri"/>
                          <a:ea typeface="Calibri"/>
                          <a:cs typeface="Times New Roman"/>
                        </a:rPr>
                        <a:t>(0.0000815)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n-US" sz="1600" dirty="0" smtClean="0">
                          <a:solidFill>
                            <a:srgbClr val="FFFF00"/>
                          </a:solidFill>
                          <a:latin typeface="Calibri"/>
                          <a:ea typeface="Calibri"/>
                          <a:cs typeface="Times New Roman"/>
                        </a:rPr>
                        <a:t>I</a:t>
                      </a:r>
                      <a:r>
                        <a:rPr lang="el-GR" sz="1600" dirty="0" err="1" smtClean="0">
                          <a:solidFill>
                            <a:srgbClr val="FFFF00"/>
                          </a:solidFill>
                          <a:latin typeface="Calibri"/>
                          <a:ea typeface="Calibri"/>
                          <a:cs typeface="Times New Roman"/>
                        </a:rPr>
                        <a:t>ndependent</a:t>
                      </a:r>
                      <a:endParaRPr lang="en-US" sz="1600" dirty="0" smtClean="0">
                        <a:solidFill>
                          <a:srgbClr val="FFFF00"/>
                        </a:solidFill>
                        <a:latin typeface="Calibri"/>
                        <a:ea typeface="Calibri"/>
                        <a:cs typeface="Times New Roman"/>
                      </a:endParaRPr>
                    </a:p>
                    <a:p>
                      <a:pPr>
                        <a:lnSpc>
                          <a:spcPct val="100000"/>
                        </a:lnSpc>
                        <a:spcAft>
                          <a:spcPts val="0"/>
                        </a:spcAft>
                      </a:pPr>
                      <a:r>
                        <a:rPr lang="el-GR" sz="1600" dirty="0" err="1" smtClean="0">
                          <a:solidFill>
                            <a:srgbClr val="FFFF00"/>
                          </a:solidFill>
                          <a:latin typeface="Calibri"/>
                          <a:ea typeface="Calibri"/>
                          <a:cs typeface="Times New Roman"/>
                        </a:rPr>
                        <a:t>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0.0281693***</a:t>
                      </a:r>
                    </a:p>
                    <a:p>
                      <a:pPr>
                        <a:lnSpc>
                          <a:spcPct val="100000"/>
                        </a:lnSpc>
                        <a:spcAft>
                          <a:spcPts val="0"/>
                        </a:spcAft>
                      </a:pPr>
                      <a:r>
                        <a:rPr lang="el-GR" sz="1600">
                          <a:latin typeface="Calibri"/>
                          <a:ea typeface="Calibri"/>
                          <a:cs typeface="Times New Roman"/>
                        </a:rPr>
                        <a:t>(0.0043363)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0.020515***</a:t>
                      </a:r>
                    </a:p>
                    <a:p>
                      <a:pPr>
                        <a:lnSpc>
                          <a:spcPct val="100000"/>
                        </a:lnSpc>
                        <a:spcAft>
                          <a:spcPts val="0"/>
                        </a:spcAft>
                      </a:pPr>
                      <a:r>
                        <a:rPr lang="el-GR" sz="1600">
                          <a:latin typeface="Calibri"/>
                          <a:ea typeface="Calibri"/>
                          <a:cs typeface="Times New Roman"/>
                        </a:rPr>
                        <a:t>(0.0052838)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0.0268547*</a:t>
                      </a:r>
                    </a:p>
                    <a:p>
                      <a:pPr>
                        <a:lnSpc>
                          <a:spcPct val="100000"/>
                        </a:lnSpc>
                        <a:spcAft>
                          <a:spcPts val="0"/>
                        </a:spcAft>
                      </a:pPr>
                      <a:r>
                        <a:rPr lang="el-GR" sz="1600">
                          <a:latin typeface="Calibri"/>
                          <a:ea typeface="Calibri"/>
                          <a:cs typeface="Times New Roman"/>
                        </a:rPr>
                        <a:t>(0.0148301)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0.0145058**</a:t>
                      </a:r>
                    </a:p>
                    <a:p>
                      <a:pPr>
                        <a:lnSpc>
                          <a:spcPct val="100000"/>
                        </a:lnSpc>
                        <a:spcAft>
                          <a:spcPts val="0"/>
                        </a:spcAft>
                      </a:pPr>
                      <a:r>
                        <a:rPr lang="el-GR" sz="1600">
                          <a:latin typeface="Calibri"/>
                          <a:ea typeface="Calibri"/>
                          <a:cs typeface="Times New Roman"/>
                        </a:rPr>
                        <a:t>(0.0057576)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0.0208934*</a:t>
                      </a:r>
                    </a:p>
                    <a:p>
                      <a:pPr>
                        <a:lnSpc>
                          <a:spcPct val="100000"/>
                        </a:lnSpc>
                        <a:spcAft>
                          <a:spcPts val="0"/>
                        </a:spcAft>
                      </a:pPr>
                      <a:r>
                        <a:rPr lang="el-GR" sz="1600">
                          <a:latin typeface="Calibri"/>
                          <a:ea typeface="Calibri"/>
                          <a:cs typeface="Times New Roman"/>
                        </a:rPr>
                        <a:t>(0.0104596)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olsse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0.0881661***</a:t>
                      </a:r>
                    </a:p>
                    <a:p>
                      <a:pPr>
                        <a:lnSpc>
                          <a:spcPct val="100000"/>
                        </a:lnSpc>
                        <a:spcAft>
                          <a:spcPts val="0"/>
                        </a:spcAft>
                      </a:pPr>
                      <a:r>
                        <a:rPr lang="el-GR" sz="1600">
                          <a:latin typeface="Calibri"/>
                          <a:ea typeface="Calibri"/>
                          <a:cs typeface="Times New Roman"/>
                        </a:rPr>
                        <a:t>(0.0260463)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0.1123361***</a:t>
                      </a:r>
                    </a:p>
                    <a:p>
                      <a:pPr>
                        <a:lnSpc>
                          <a:spcPct val="100000"/>
                        </a:lnSpc>
                        <a:spcAft>
                          <a:spcPts val="0"/>
                        </a:spcAft>
                      </a:pPr>
                      <a:r>
                        <a:rPr lang="el-GR" sz="1600">
                          <a:latin typeface="Calibri"/>
                          <a:ea typeface="Calibri"/>
                          <a:cs typeface="Times New Roman"/>
                        </a:rPr>
                        <a:t>(0.0272101)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a:latin typeface="Calibri"/>
                          <a:ea typeface="Calibri"/>
                          <a:cs typeface="Times New Roman"/>
                        </a:rPr>
                        <a:t>0</a:t>
                      </a:r>
                      <a:r>
                        <a:rPr lang="el-GR" sz="1600">
                          <a:latin typeface="Calibri"/>
                          <a:ea typeface="Calibri"/>
                          <a:cs typeface="Times New Roman"/>
                        </a:rPr>
                        <a:t>.1251389***</a:t>
                      </a:r>
                    </a:p>
                    <a:p>
                      <a:pPr>
                        <a:lnSpc>
                          <a:spcPct val="100000"/>
                        </a:lnSpc>
                        <a:spcAft>
                          <a:spcPts val="0"/>
                        </a:spcAft>
                      </a:pPr>
                      <a:r>
                        <a:rPr lang="el-GR" sz="1600">
                          <a:latin typeface="Calibri"/>
                          <a:ea typeface="Calibri"/>
                          <a:cs typeface="Times New Roman"/>
                        </a:rPr>
                        <a:t>(0.0242303)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600" dirty="0" smtClean="0">
                          <a:latin typeface="Calibri"/>
                          <a:ea typeface="Calibri"/>
                          <a:cs typeface="Times New Roman"/>
                        </a:rPr>
                        <a:t>0</a:t>
                      </a:r>
                      <a:r>
                        <a:rPr lang="el-GR" sz="1600" dirty="0" smtClean="0">
                          <a:latin typeface="Calibri"/>
                          <a:ea typeface="Calibri"/>
                          <a:cs typeface="Times New Roman"/>
                        </a:rPr>
                        <a:t>.1498104</a:t>
                      </a:r>
                      <a:r>
                        <a:rPr lang="el-GR" sz="1600" dirty="0">
                          <a:latin typeface="Calibri"/>
                          <a:ea typeface="Calibri"/>
                          <a:cs typeface="Times New Roman"/>
                        </a:rPr>
                        <a:t>**</a:t>
                      </a:r>
                    </a:p>
                    <a:p>
                      <a:pPr>
                        <a:lnSpc>
                          <a:spcPct val="100000"/>
                        </a:lnSpc>
                        <a:spcAft>
                          <a:spcPts val="0"/>
                        </a:spcAft>
                      </a:pPr>
                      <a:r>
                        <a:rPr lang="el-GR" sz="1600" dirty="0">
                          <a:latin typeface="Calibri"/>
                          <a:ea typeface="Calibri"/>
                          <a:cs typeface="Times New Roman"/>
                        </a:rPr>
                        <a:t>(0.0560428)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ivse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0.0797895***</a:t>
                      </a:r>
                    </a:p>
                    <a:p>
                      <a:pPr>
                        <a:lnSpc>
                          <a:spcPct val="100000"/>
                        </a:lnSpc>
                        <a:spcAft>
                          <a:spcPts val="0"/>
                        </a:spcAft>
                      </a:pPr>
                      <a:r>
                        <a:rPr lang="el-GR" sz="1600">
                          <a:latin typeface="Calibri"/>
                          <a:ea typeface="Calibri"/>
                          <a:cs typeface="Times New Roman"/>
                        </a:rPr>
                        <a:t>(0.0258407)</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0.0772722***</a:t>
                      </a:r>
                    </a:p>
                    <a:p>
                      <a:pPr>
                        <a:lnSpc>
                          <a:spcPct val="100000"/>
                        </a:lnSpc>
                        <a:spcAft>
                          <a:spcPts val="0"/>
                        </a:spcAft>
                      </a:pPr>
                      <a:r>
                        <a:rPr lang="el-GR" sz="1600">
                          <a:latin typeface="Calibri"/>
                          <a:ea typeface="Calibri"/>
                          <a:cs typeface="Times New Roman"/>
                        </a:rPr>
                        <a:t>(0.0270671)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0.0871327***</a:t>
                      </a:r>
                    </a:p>
                    <a:p>
                      <a:pPr>
                        <a:lnSpc>
                          <a:spcPct val="100000"/>
                        </a:lnSpc>
                        <a:spcAft>
                          <a:spcPts val="0"/>
                        </a:spcAft>
                      </a:pPr>
                      <a:r>
                        <a:rPr lang="el-GR" sz="1600">
                          <a:latin typeface="Calibri"/>
                          <a:ea typeface="Calibri"/>
                          <a:cs typeface="Times New Roman"/>
                        </a:rPr>
                        <a:t>(0.0257016)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0.1161138**</a:t>
                      </a:r>
                    </a:p>
                    <a:p>
                      <a:pPr>
                        <a:lnSpc>
                          <a:spcPct val="100000"/>
                        </a:lnSpc>
                        <a:spcAft>
                          <a:spcPts val="0"/>
                        </a:spcAft>
                      </a:pPr>
                      <a:r>
                        <a:rPr lang="el-GR" sz="1600">
                          <a:latin typeface="Calibri"/>
                          <a:ea typeface="Calibri"/>
                          <a:cs typeface="Times New Roman"/>
                        </a:rPr>
                        <a:t>(0.0522497)</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panelse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-0.0870967***</a:t>
                      </a:r>
                    </a:p>
                    <a:p>
                      <a:pPr>
                        <a:lnSpc>
                          <a:spcPct val="100000"/>
                        </a:lnSpc>
                        <a:spcAft>
                          <a:spcPts val="0"/>
                        </a:spcAft>
                      </a:pPr>
                      <a:r>
                        <a:rPr lang="el-GR" sz="1600">
                          <a:latin typeface="Calibri"/>
                          <a:ea typeface="Calibri"/>
                          <a:cs typeface="Times New Roman"/>
                        </a:rPr>
                        <a:t>(0.0262189)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a:t>
                      </a:r>
                      <a:r>
                        <a:rPr lang="el-GR" sz="1600" dirty="0" smtClean="0">
                          <a:latin typeface="Calibri"/>
                          <a:ea typeface="Calibri"/>
                          <a:cs typeface="Times New Roman"/>
                        </a:rPr>
                        <a:t>0.102632***</a:t>
                      </a:r>
                      <a:endParaRPr lang="el-GR" sz="1600" dirty="0">
                        <a:latin typeface="Calibri"/>
                        <a:ea typeface="Calibri"/>
                        <a:cs typeface="Times New Roman"/>
                      </a:endParaRPr>
                    </a:p>
                    <a:p>
                      <a:pPr>
                        <a:lnSpc>
                          <a:spcPct val="100000"/>
                        </a:lnSpc>
                        <a:spcAft>
                          <a:spcPts val="0"/>
                        </a:spcAft>
                      </a:pPr>
                      <a:r>
                        <a:rPr lang="el-GR" sz="1600" dirty="0">
                          <a:latin typeface="Calibri"/>
                          <a:ea typeface="Calibri"/>
                          <a:cs typeface="Times New Roman"/>
                        </a:rPr>
                        <a:t>(0.0320081)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0.0639528*</a:t>
                      </a:r>
                    </a:p>
                    <a:p>
                      <a:pPr>
                        <a:lnSpc>
                          <a:spcPct val="100000"/>
                        </a:lnSpc>
                        <a:spcAft>
                          <a:spcPts val="0"/>
                        </a:spcAft>
                      </a:pPr>
                      <a:r>
                        <a:rPr lang="el-GR" sz="1600">
                          <a:latin typeface="Calibri"/>
                          <a:ea typeface="Calibri"/>
                          <a:cs typeface="Times New Roman"/>
                        </a:rPr>
                        <a:t>(0.0365299)</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0.1726486***</a:t>
                      </a:r>
                    </a:p>
                    <a:p>
                      <a:pPr>
                        <a:lnSpc>
                          <a:spcPct val="100000"/>
                        </a:lnSpc>
                        <a:spcAft>
                          <a:spcPts val="0"/>
                        </a:spcAft>
                      </a:pPr>
                      <a:r>
                        <a:rPr lang="el-GR" sz="1600">
                          <a:latin typeface="Calibri"/>
                          <a:ea typeface="Calibri"/>
                          <a:cs typeface="Times New Roman"/>
                        </a:rPr>
                        <a:t>(0.0354127)</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0.1701726***</a:t>
                      </a:r>
                    </a:p>
                    <a:p>
                      <a:pPr>
                        <a:lnSpc>
                          <a:spcPct val="100000"/>
                        </a:lnSpc>
                        <a:spcAft>
                          <a:spcPts val="0"/>
                        </a:spcAft>
                      </a:pPr>
                      <a:r>
                        <a:rPr lang="el-GR" sz="1600">
                          <a:latin typeface="Calibri"/>
                          <a:ea typeface="Calibri"/>
                          <a:cs typeface="Times New Roman"/>
                        </a:rPr>
                        <a:t>(0.0530974)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oecdse</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-0.0962151*</a:t>
                      </a:r>
                    </a:p>
                    <a:p>
                      <a:pPr>
                        <a:lnSpc>
                          <a:spcPct val="100000"/>
                        </a:lnSpc>
                        <a:spcAft>
                          <a:spcPts val="0"/>
                        </a:spcAft>
                      </a:pPr>
                      <a:r>
                        <a:rPr lang="el-GR" sz="1600">
                          <a:latin typeface="Calibri"/>
                          <a:ea typeface="Calibri"/>
                          <a:cs typeface="Times New Roman"/>
                        </a:rPr>
                        <a:t>(0.0508852)</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obs</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-0.035752***</a:t>
                      </a:r>
                    </a:p>
                    <a:p>
                      <a:pPr>
                        <a:lnSpc>
                          <a:spcPct val="100000"/>
                        </a:lnSpc>
                        <a:spcAft>
                          <a:spcPts val="0"/>
                        </a:spcAft>
                      </a:pPr>
                      <a:r>
                        <a:rPr lang="el-GR" sz="1600">
                          <a:latin typeface="Calibri"/>
                          <a:ea typeface="Calibri"/>
                          <a:cs typeface="Times New Roman"/>
                        </a:rPr>
                        <a:t>(0.0042325)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a:t>
                      </a:r>
                      <a:r>
                        <a:rPr lang="el-GR" sz="1600" dirty="0" smtClean="0">
                          <a:latin typeface="Calibri"/>
                          <a:ea typeface="Calibri"/>
                          <a:cs typeface="Times New Roman"/>
                        </a:rPr>
                        <a:t>0.03747</a:t>
                      </a:r>
                      <a:r>
                        <a:rPr lang="en-US" sz="1600" dirty="0" smtClean="0">
                          <a:latin typeface="Calibri"/>
                          <a:ea typeface="Calibri"/>
                          <a:cs typeface="Times New Roman"/>
                        </a:rPr>
                        <a:t>6</a:t>
                      </a:r>
                      <a:r>
                        <a:rPr lang="el-GR" sz="1600" dirty="0" smtClean="0">
                          <a:latin typeface="Calibri"/>
                          <a:ea typeface="Calibri"/>
                          <a:cs typeface="Times New Roman"/>
                        </a:rPr>
                        <a:t>***</a:t>
                      </a:r>
                      <a:endParaRPr lang="el-GR" sz="1600" dirty="0">
                        <a:latin typeface="Calibri"/>
                        <a:ea typeface="Calibri"/>
                        <a:cs typeface="Times New Roman"/>
                      </a:endParaRPr>
                    </a:p>
                    <a:p>
                      <a:pPr>
                        <a:lnSpc>
                          <a:spcPct val="100000"/>
                        </a:lnSpc>
                        <a:spcAft>
                          <a:spcPts val="0"/>
                        </a:spcAft>
                      </a:pPr>
                      <a:r>
                        <a:rPr lang="el-GR" sz="1600" dirty="0">
                          <a:latin typeface="Calibri"/>
                          <a:ea typeface="Calibri"/>
                          <a:cs typeface="Times New Roman"/>
                        </a:rPr>
                        <a:t>(0.0036561)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-0.0448501***</a:t>
                      </a:r>
                    </a:p>
                    <a:p>
                      <a:pPr>
                        <a:lnSpc>
                          <a:spcPct val="100000"/>
                        </a:lnSpc>
                        <a:spcAft>
                          <a:spcPts val="0"/>
                        </a:spcAft>
                      </a:pPr>
                      <a:r>
                        <a:rPr lang="el-GR" sz="1600">
                          <a:latin typeface="Calibri"/>
                          <a:ea typeface="Calibri"/>
                          <a:cs typeface="Times New Roman"/>
                        </a:rPr>
                        <a:t>(0.0038293)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a:t>
                      </a:r>
                      <a:r>
                        <a:rPr lang="el-GR" sz="1600" dirty="0" smtClean="0">
                          <a:latin typeface="Calibri"/>
                          <a:ea typeface="Calibri"/>
                          <a:cs typeface="Times New Roman"/>
                        </a:rPr>
                        <a:t>0.03527</a:t>
                      </a:r>
                      <a:r>
                        <a:rPr lang="en-US" sz="1600" dirty="0" smtClean="0">
                          <a:latin typeface="Calibri"/>
                          <a:ea typeface="Calibri"/>
                          <a:cs typeface="Times New Roman"/>
                        </a:rPr>
                        <a:t>2</a:t>
                      </a:r>
                      <a:r>
                        <a:rPr lang="el-GR" sz="1600" dirty="0" smtClean="0">
                          <a:latin typeface="Calibri"/>
                          <a:ea typeface="Calibri"/>
                          <a:cs typeface="Times New Roman"/>
                        </a:rPr>
                        <a:t>***</a:t>
                      </a:r>
                      <a:endParaRPr lang="el-GR" sz="1600" dirty="0">
                        <a:latin typeface="Calibri"/>
                        <a:ea typeface="Calibri"/>
                        <a:cs typeface="Times New Roman"/>
                      </a:endParaRPr>
                    </a:p>
                    <a:p>
                      <a:pPr>
                        <a:lnSpc>
                          <a:spcPct val="100000"/>
                        </a:lnSpc>
                        <a:spcAft>
                          <a:spcPts val="0"/>
                        </a:spcAft>
                      </a:pPr>
                      <a:r>
                        <a:rPr lang="el-GR" sz="1600" dirty="0">
                          <a:latin typeface="Calibri"/>
                          <a:ea typeface="Calibri"/>
                          <a:cs typeface="Times New Roman"/>
                        </a:rPr>
                        <a:t>(0.0070162)  </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a:t>
                      </a:r>
                      <a:r>
                        <a:rPr lang="el-GR" sz="1600" dirty="0" smtClean="0">
                          <a:latin typeface="Calibri"/>
                          <a:ea typeface="Calibri"/>
                          <a:cs typeface="Times New Roman"/>
                        </a:rPr>
                        <a:t>0.004252***</a:t>
                      </a:r>
                      <a:endParaRPr lang="el-GR" sz="1600" dirty="0">
                        <a:latin typeface="Calibri"/>
                        <a:ea typeface="Calibri"/>
                        <a:cs typeface="Times New Roman"/>
                      </a:endParaRPr>
                    </a:p>
                    <a:p>
                      <a:pPr>
                        <a:lnSpc>
                          <a:spcPct val="100000"/>
                        </a:lnSpc>
                        <a:spcAft>
                          <a:spcPts val="0"/>
                        </a:spcAft>
                      </a:pPr>
                      <a:r>
                        <a:rPr lang="el-GR" sz="1600" dirty="0">
                          <a:latin typeface="Calibri"/>
                          <a:ea typeface="Calibri"/>
                          <a:cs typeface="Times New Roman"/>
                        </a:rPr>
                        <a:t>(0.0015215)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endParaRPr lang="el-GR" sz="160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a:lnSpc>
                          <a:spcPct val="100000"/>
                        </a:lnSpc>
                        <a:spcAft>
                          <a:spcPts val="0"/>
                        </a:spcAft>
                      </a:pPr>
                      <a:r>
                        <a:rPr lang="el-GR" sz="1600" dirty="0" err="1">
                          <a:solidFill>
                            <a:srgbClr val="FFFF00"/>
                          </a:solidFill>
                          <a:latin typeface="Calibri"/>
                          <a:ea typeface="Calibri"/>
                          <a:cs typeface="Times New Roman"/>
                        </a:rPr>
                        <a:t>constant</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-2.820381***</a:t>
                      </a:r>
                    </a:p>
                    <a:p>
                      <a:pPr>
                        <a:lnSpc>
                          <a:spcPct val="100000"/>
                        </a:lnSpc>
                        <a:spcAft>
                          <a:spcPts val="0"/>
                        </a:spcAft>
                      </a:pPr>
                      <a:r>
                        <a:rPr lang="el-GR" sz="1600">
                          <a:latin typeface="Calibri"/>
                          <a:ea typeface="Calibri"/>
                          <a:cs typeface="Times New Roman"/>
                        </a:rPr>
                        <a:t>(0.3331904)</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-2.711719***</a:t>
                      </a:r>
                    </a:p>
                    <a:p>
                      <a:pPr>
                        <a:lnSpc>
                          <a:spcPct val="100000"/>
                        </a:lnSpc>
                        <a:spcAft>
                          <a:spcPts val="0"/>
                        </a:spcAft>
                      </a:pPr>
                      <a:r>
                        <a:rPr lang="el-GR" sz="1600">
                          <a:latin typeface="Calibri"/>
                          <a:ea typeface="Calibri"/>
                          <a:cs typeface="Times New Roman"/>
                        </a:rPr>
                        <a:t>(0.7327533)</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-2.13143***</a:t>
                      </a:r>
                    </a:p>
                    <a:p>
                      <a:pPr>
                        <a:lnSpc>
                          <a:spcPct val="100000"/>
                        </a:lnSpc>
                        <a:spcAft>
                          <a:spcPts val="0"/>
                        </a:spcAft>
                      </a:pPr>
                      <a:r>
                        <a:rPr lang="el-GR" sz="1600">
                          <a:latin typeface="Calibri"/>
                          <a:ea typeface="Calibri"/>
                          <a:cs typeface="Times New Roman"/>
                        </a:rPr>
                        <a:t>(0.5409898)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-2.419682**</a:t>
                      </a:r>
                    </a:p>
                    <a:p>
                      <a:pPr>
                        <a:lnSpc>
                          <a:spcPct val="100000"/>
                        </a:lnSpc>
                        <a:spcAft>
                          <a:spcPts val="0"/>
                        </a:spcAft>
                      </a:pPr>
                      <a:r>
                        <a:rPr lang="el-GR" sz="1600">
                          <a:latin typeface="Calibri"/>
                          <a:ea typeface="Calibri"/>
                          <a:cs typeface="Times New Roman"/>
                        </a:rPr>
                        <a:t>(1.158048)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-2.12159***</a:t>
                      </a:r>
                    </a:p>
                    <a:p>
                      <a:pPr>
                        <a:lnSpc>
                          <a:spcPct val="100000"/>
                        </a:lnSpc>
                        <a:spcAft>
                          <a:spcPts val="0"/>
                        </a:spcAft>
                      </a:pPr>
                      <a:r>
                        <a:rPr lang="el-GR" sz="1600">
                          <a:latin typeface="Calibri"/>
                          <a:ea typeface="Calibri"/>
                          <a:cs typeface="Times New Roman"/>
                        </a:rPr>
                        <a:t>(0.5020711)</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-1.295005</a:t>
                      </a:r>
                    </a:p>
                    <a:p>
                      <a:pPr>
                        <a:lnSpc>
                          <a:spcPct val="100000"/>
                        </a:lnSpc>
                        <a:spcAft>
                          <a:spcPts val="0"/>
                        </a:spcAft>
                      </a:pPr>
                      <a:r>
                        <a:rPr lang="el-GR" sz="1600">
                          <a:latin typeface="Calibri"/>
                          <a:ea typeface="Calibri"/>
                          <a:cs typeface="Times New Roman"/>
                        </a:rPr>
                        <a:t>(1.138706)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29">
                <a:tc>
                  <a:txBody>
                    <a:bodyPr/>
                    <a:lstStyle/>
                    <a:p>
                      <a:pPr>
                        <a:lnSpc>
                          <a:spcPct val="100000"/>
                        </a:lnSpc>
                        <a:spcAft>
                          <a:spcPts val="0"/>
                        </a:spcAft>
                      </a:pPr>
                      <a:r>
                        <a:rPr lang="el-GR" sz="1600" dirty="0">
                          <a:solidFill>
                            <a:srgbClr val="FFFF00"/>
                          </a:solidFill>
                          <a:latin typeface="Calibri"/>
                          <a:ea typeface="Calibri"/>
                          <a:cs typeface="Times New Roman"/>
                        </a:rPr>
                        <a:t>R-</a:t>
                      </a:r>
                      <a:r>
                        <a:rPr lang="el-GR" sz="1600" dirty="0" err="1">
                          <a:solidFill>
                            <a:srgbClr val="FFFF00"/>
                          </a:solidFill>
                          <a:latin typeface="Calibri"/>
                          <a:ea typeface="Calibri"/>
                          <a:cs typeface="Times New Roman"/>
                        </a:rPr>
                        <a:t>squared</a:t>
                      </a:r>
                      <a:endParaRPr lang="el-GR" sz="1600" dirty="0">
                        <a:solidFill>
                          <a:srgbClr val="FFFF00"/>
                        </a:solidFill>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0.95</a:t>
                      </a:r>
                      <a:r>
                        <a:rPr lang="en-US" sz="1600">
                          <a:latin typeface="Calibri"/>
                          <a:ea typeface="Calibri"/>
                          <a:cs typeface="Times New Roman"/>
                        </a:rPr>
                        <a:t>3</a:t>
                      </a:r>
                      <a:r>
                        <a:rPr lang="el-GR" sz="1600">
                          <a:latin typeface="Calibri"/>
                          <a:ea typeface="Calibri"/>
                          <a:cs typeface="Times New Roman"/>
                        </a:rPr>
                        <a:t>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0.95</a:t>
                      </a:r>
                      <a:r>
                        <a:rPr lang="en-US" sz="1600">
                          <a:latin typeface="Calibri"/>
                          <a:ea typeface="Calibri"/>
                          <a:cs typeface="Times New Roman"/>
                        </a:rPr>
                        <a:t>3</a:t>
                      </a:r>
                      <a:r>
                        <a:rPr lang="el-GR" sz="1600">
                          <a:latin typeface="Calibri"/>
                          <a:ea typeface="Calibri"/>
                          <a:cs typeface="Times New Roman"/>
                        </a:rPr>
                        <a:t>5</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95.</a:t>
                      </a:r>
                      <a:r>
                        <a:rPr lang="en-US" sz="1600" dirty="0">
                          <a:latin typeface="Calibri"/>
                          <a:ea typeface="Calibri"/>
                          <a:cs typeface="Times New Roman"/>
                        </a:rPr>
                        <a:t>29</a:t>
                      </a:r>
                      <a:r>
                        <a:rPr lang="el-GR" sz="1600" dirty="0" smtClean="0">
                          <a:latin typeface="Calibri"/>
                          <a:ea typeface="Calibri"/>
                          <a:cs typeface="Times New Roman"/>
                        </a:rPr>
                        <a:t>%</a:t>
                      </a:r>
                      <a:r>
                        <a:rPr lang="en-US" sz="1600" baseline="0" dirty="0" smtClean="0">
                          <a:latin typeface="Calibri"/>
                          <a:ea typeface="Calibri"/>
                          <a:cs typeface="Times New Roman"/>
                        </a:rPr>
                        <a:t> a</a:t>
                      </a:r>
                      <a:r>
                        <a:rPr lang="en-US" sz="1600" dirty="0" smtClean="0">
                          <a:latin typeface="Calibri"/>
                          <a:ea typeface="Calibri"/>
                          <a:cs typeface="Times New Roman"/>
                        </a:rPr>
                        <a:t>djusted</a:t>
                      </a:r>
                      <a:endParaRPr lang="el-GR" sz="1600" dirty="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0.99</a:t>
                      </a:r>
                      <a:r>
                        <a:rPr lang="en-US" sz="1600">
                          <a:latin typeface="Calibri"/>
                          <a:ea typeface="Calibri"/>
                          <a:cs typeface="Times New Roman"/>
                        </a:rPr>
                        <a:t>4</a:t>
                      </a:r>
                      <a:r>
                        <a:rPr lang="el-GR" sz="1600">
                          <a:latin typeface="Calibri"/>
                          <a:ea typeface="Calibri"/>
                          <a:cs typeface="Times New Roman"/>
                        </a:rPr>
                        <a:t>8</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a:latin typeface="Calibri"/>
                          <a:ea typeface="Calibri"/>
                          <a:cs typeface="Times New Roman"/>
                        </a:rPr>
                        <a:t>0.99</a:t>
                      </a:r>
                      <a:r>
                        <a:rPr lang="en-US" sz="1600">
                          <a:latin typeface="Calibri"/>
                          <a:ea typeface="Calibri"/>
                          <a:cs typeface="Times New Roman"/>
                        </a:rPr>
                        <a:t>8</a:t>
                      </a:r>
                      <a:r>
                        <a:rPr lang="el-GR" sz="1600">
                          <a:latin typeface="Calibri"/>
                          <a:ea typeface="Calibri"/>
                          <a:cs typeface="Times New Roman"/>
                        </a:rPr>
                        <a:t>6</a:t>
                      </a: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1600" dirty="0">
                          <a:latin typeface="Calibri"/>
                          <a:ea typeface="Calibri"/>
                          <a:cs typeface="Times New Roman"/>
                        </a:rPr>
                        <a:t>0.999</a:t>
                      </a:r>
                      <a:r>
                        <a:rPr lang="en-US" sz="1600" dirty="0">
                          <a:latin typeface="Calibri"/>
                          <a:ea typeface="Calibri"/>
                          <a:cs typeface="Times New Roman"/>
                        </a:rPr>
                        <a:t>9</a:t>
                      </a:r>
                      <a:endParaRPr lang="el-GR" sz="1600" dirty="0">
                        <a:latin typeface="Calibri"/>
                        <a:ea typeface="Calibri"/>
                        <a:cs typeface="Times New Roman"/>
                      </a:endParaRPr>
                    </a:p>
                  </a:txBody>
                  <a:tcPr marL="33200" marR="33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20483"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
        <p:nvSpPr>
          <p:cNvPr id="100362" name="Rectangle 10"/>
          <p:cNvSpPr>
            <a:spLocks noGrp="1" noChangeArrowheads="1"/>
          </p:cNvSpPr>
          <p:nvPr>
            <p:ph type="body" sz="half" idx="1"/>
          </p:nvPr>
        </p:nvSpPr>
        <p:spPr>
          <a:xfrm>
            <a:off x="0" y="836613"/>
            <a:ext cx="9144000" cy="6021387"/>
          </a:xfrm>
        </p:spPr>
        <p:txBody>
          <a:bodyPr/>
          <a:lstStyle/>
          <a:p>
            <a:pPr algn="just">
              <a:buFont typeface="Wingdings" pitchFamily="2" charset="2"/>
              <a:buNone/>
              <a:defRPr/>
            </a:pPr>
            <a:r>
              <a:rPr lang="en-US"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Meta-regression results – Conclusions (1)</a:t>
            </a:r>
          </a:p>
          <a:p>
            <a:pPr algn="just">
              <a:buFont typeface="Wingdings" pitchFamily="2" charset="2"/>
              <a:buNone/>
              <a:defRPr/>
            </a:pPr>
            <a:endParaRPr lang="en-US" sz="2400" b="1" dirty="0" smtClean="0">
              <a:latin typeface="Lucida Sans (Επικεφαλίδες)"/>
            </a:endParaRPr>
          </a:p>
          <a:p>
            <a:pPr algn="just">
              <a:lnSpc>
                <a:spcPct val="150000"/>
              </a:lnSpc>
              <a:buFont typeface="+mj-lt"/>
              <a:buAutoNum type="arabicPeriod"/>
              <a:defRPr/>
            </a:pPr>
            <a:r>
              <a:rPr lang="en-US" sz="2200" dirty="0" smtClean="0">
                <a:latin typeface="Lucida Sans (Επικεφαλίδες)"/>
              </a:rPr>
              <a:t>We find evidence of downward publication selection bias in the empirical health-economic growth literature.</a:t>
            </a:r>
          </a:p>
          <a:p>
            <a:pPr algn="just">
              <a:lnSpc>
                <a:spcPct val="150000"/>
              </a:lnSpc>
              <a:buFont typeface="+mj-lt"/>
              <a:buAutoNum type="arabicPeriod"/>
              <a:defRPr/>
            </a:pPr>
            <a:endParaRPr lang="en-US" sz="2200" dirty="0" smtClean="0">
              <a:latin typeface="Lucida Sans (Επικεφαλίδες)"/>
            </a:endParaRPr>
          </a:p>
          <a:p>
            <a:pPr algn="just">
              <a:lnSpc>
                <a:spcPct val="150000"/>
              </a:lnSpc>
              <a:buFont typeface="+mj-lt"/>
              <a:buAutoNum type="arabicPeriod"/>
              <a:defRPr/>
            </a:pPr>
            <a:r>
              <a:rPr lang="en-US" sz="2200" dirty="0" smtClean="0">
                <a:latin typeface="Lucida Sans (Επικεφαλίδες)"/>
              </a:rPr>
              <a:t>All methods indicate a positive health effect on growth after correction for publication selection. </a:t>
            </a:r>
          </a:p>
          <a:p>
            <a:pPr algn="just">
              <a:lnSpc>
                <a:spcPct val="150000"/>
              </a:lnSpc>
              <a:buFont typeface="+mj-lt"/>
              <a:buAutoNum type="arabicPeriod"/>
              <a:defRPr/>
            </a:pPr>
            <a:endParaRPr lang="en-US" sz="2200" dirty="0" smtClean="0">
              <a:latin typeface="Lucida Sans (Επικεφαλίδες)"/>
            </a:endParaRPr>
          </a:p>
          <a:p>
            <a:pPr algn="just">
              <a:lnSpc>
                <a:spcPct val="150000"/>
              </a:lnSpc>
              <a:buFont typeface="+mj-lt"/>
              <a:buAutoNum type="arabicPeriod"/>
              <a:defRPr/>
            </a:pPr>
            <a:r>
              <a:rPr lang="en-US" sz="2200" dirty="0" smtClean="0">
                <a:latin typeface="Lucida Sans (Επικεφαλίδες)"/>
              </a:rPr>
              <a:t>Differences across studies can be partially attributed to differences in terms of their characteristics.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21507"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
        <p:nvSpPr>
          <p:cNvPr id="100362" name="Rectangle 10"/>
          <p:cNvSpPr>
            <a:spLocks noGrp="1" noChangeArrowheads="1"/>
          </p:cNvSpPr>
          <p:nvPr>
            <p:ph type="body" sz="half" idx="1"/>
          </p:nvPr>
        </p:nvSpPr>
        <p:spPr>
          <a:xfrm>
            <a:off x="0" y="836613"/>
            <a:ext cx="9144000" cy="6021387"/>
          </a:xfrm>
        </p:spPr>
        <p:txBody>
          <a:bodyPr/>
          <a:lstStyle/>
          <a:p>
            <a:pPr algn="just">
              <a:buFont typeface="Wingdings" pitchFamily="2" charset="2"/>
              <a:buNone/>
              <a:defRPr/>
            </a:pPr>
            <a:r>
              <a:rPr lang="en-US"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Meta-regression results – Conclusions (2)</a:t>
            </a:r>
          </a:p>
          <a:p>
            <a:pPr algn="just">
              <a:lnSpc>
                <a:spcPct val="150000"/>
              </a:lnSpc>
              <a:buFont typeface="Arial" pitchFamily="34" charset="0"/>
              <a:buChar char="•"/>
              <a:defRPr/>
            </a:pPr>
            <a:r>
              <a:rPr lang="en-US" sz="2200" dirty="0" smtClean="0">
                <a:latin typeface="Lucida Sans (Επικεφαλίδες)"/>
              </a:rPr>
              <a:t>The inclusion of </a:t>
            </a:r>
            <a:r>
              <a:rPr lang="en-US" sz="2200" dirty="0" err="1" smtClean="0">
                <a:latin typeface="Lucida Sans (Επικεφαλίδες)"/>
              </a:rPr>
              <a:t>ols</a:t>
            </a:r>
            <a:r>
              <a:rPr lang="en-US" sz="2200" dirty="0" smtClean="0">
                <a:latin typeface="Lucida Sans (Επικεφαλίδες)"/>
              </a:rPr>
              <a:t>/iv </a:t>
            </a:r>
            <a:r>
              <a:rPr lang="en-US" sz="2200" dirty="0" err="1" smtClean="0">
                <a:latin typeface="Lucida Sans (Επικεφαλίδες)"/>
              </a:rPr>
              <a:t>vs</a:t>
            </a:r>
            <a:r>
              <a:rPr lang="en-US" sz="2200" dirty="0" smtClean="0">
                <a:latin typeface="Lucida Sans (Επικεφαλίδες)"/>
              </a:rPr>
              <a:t> other estimation methods, life expectancy, adult survival rate, </a:t>
            </a:r>
            <a:r>
              <a:rPr lang="en-US" sz="2200" dirty="0" err="1" smtClean="0">
                <a:latin typeface="Lucida Sans (Επικεφαλίδες)"/>
              </a:rPr>
              <a:t>pcgdp</a:t>
            </a:r>
            <a:r>
              <a:rPr lang="en-US" sz="2200" dirty="0" smtClean="0">
                <a:latin typeface="Lucida Sans (Επικεφαλίδες)"/>
              </a:rPr>
              <a:t>, many independent </a:t>
            </a:r>
            <a:r>
              <a:rPr lang="en-US" sz="2200" dirty="0" err="1" smtClean="0">
                <a:latin typeface="Lucida Sans (Επικεφαλίδες)"/>
              </a:rPr>
              <a:t>vars</a:t>
            </a:r>
            <a:r>
              <a:rPr lang="en-US" sz="2200" dirty="0" smtClean="0">
                <a:latin typeface="Lucida Sans (Επικεφαλίδες)"/>
              </a:rPr>
              <a:t>, log(health) and mortality tend to make the estimated impact of health education on growth, corrected for publication bias, positive.</a:t>
            </a:r>
          </a:p>
          <a:p>
            <a:pPr algn="just">
              <a:lnSpc>
                <a:spcPct val="150000"/>
              </a:lnSpc>
              <a:buFont typeface="Arial" pitchFamily="34" charset="0"/>
              <a:buChar char="•"/>
              <a:defRPr/>
            </a:pPr>
            <a:r>
              <a:rPr lang="en-US" sz="2200" dirty="0" smtClean="0">
                <a:latin typeface="Lucida Sans (Επικεφαλίδες)"/>
              </a:rPr>
              <a:t>The use of schooling, publication in academic journals and political variables tend to lower the estimated growth impact of health.</a:t>
            </a:r>
          </a:p>
          <a:p>
            <a:pPr algn="just">
              <a:lnSpc>
                <a:spcPct val="150000"/>
              </a:lnSpc>
              <a:buFont typeface="Arial" pitchFamily="34" charset="0"/>
              <a:buChar char="•"/>
              <a:defRPr/>
            </a:pPr>
            <a:r>
              <a:rPr lang="en-US" sz="2200" dirty="0" smtClean="0">
                <a:latin typeface="Lucida Sans (Επικεφαλίδες)"/>
              </a:rPr>
              <a:t>Thus, the variation in reported estimates is attributed to differences in health measurement and study characteristics (model specification, type of data used, and the quality of research outlets where studies are published, e.g. academic journals vs. working papers).</a:t>
            </a:r>
          </a:p>
          <a:p>
            <a:pPr algn="just">
              <a:lnSpc>
                <a:spcPct val="150000"/>
              </a:lnSpc>
              <a:buFont typeface="Arial" pitchFamily="34" charset="0"/>
              <a:buChar char="•"/>
              <a:defRPr/>
            </a:pPr>
            <a:endParaRPr lang="en-US" sz="2200" dirty="0" smtClean="0">
              <a:latin typeface="Lucida Sans (Επικεφαλίδες)"/>
            </a:endParaRPr>
          </a:p>
          <a:p>
            <a:pPr algn="just">
              <a:lnSpc>
                <a:spcPct val="150000"/>
              </a:lnSpc>
              <a:buFont typeface="Arial" pitchFamily="34" charset="0"/>
              <a:buChar char="•"/>
              <a:defRPr/>
            </a:pPr>
            <a:endParaRPr lang="en-US" sz="2200" dirty="0" smtClean="0">
              <a:latin typeface="Lucida Sans (Επικεφαλίδες)"/>
            </a:endParaRPr>
          </a:p>
          <a:p>
            <a:pPr algn="just" eaLnBrk="1" hangingPunct="1">
              <a:buFont typeface="Wingdings" pitchFamily="2" charset="2"/>
              <a:buNone/>
              <a:defRPr/>
            </a:pPr>
            <a:endParaRPr lang="el-GR" altLang="el-GR" sz="22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29705" name="Rectangle 9"/>
          <p:cNvSpPr>
            <a:spLocks noGrp="1" noChangeArrowheads="1"/>
          </p:cNvSpPr>
          <p:nvPr>
            <p:ph type="body" idx="1"/>
          </p:nvPr>
        </p:nvSpPr>
        <p:spPr>
          <a:xfrm>
            <a:off x="0" y="1827213"/>
            <a:ext cx="9144000" cy="4662487"/>
          </a:xfrm>
        </p:spPr>
        <p:txBody>
          <a:bodyPr/>
          <a:lstStyle/>
          <a:p>
            <a:pPr eaLnBrk="1" hangingPunct="1">
              <a:lnSpc>
                <a:spcPct val="80000"/>
              </a:lnSpc>
              <a:buFont typeface="Wingdings" pitchFamily="2" charset="2"/>
              <a:buNone/>
              <a:defRPr/>
            </a:pPr>
            <a:endParaRPr lang="en-US" sz="500" dirty="0" smtClean="0"/>
          </a:p>
          <a:p>
            <a:pPr marL="548640" indent="-411480" algn="ctr" eaLnBrk="1" fontAlgn="auto" hangingPunct="1">
              <a:spcAft>
                <a:spcPts val="0"/>
              </a:spcAft>
              <a:buClr>
                <a:schemeClr val="tx1">
                  <a:shade val="95000"/>
                </a:schemeClr>
              </a:buClr>
              <a:buFontTx/>
              <a:buChar char="-"/>
              <a:defRPr/>
            </a:pPr>
            <a:r>
              <a:rPr lang="en-GB" sz="2400" b="1" i="1" dirty="0" smtClean="0">
                <a:latin typeface="Lucida Sans (Επικεφαλίδες)"/>
              </a:rPr>
              <a:t>The theoretical literature on human capital and economic growth</a:t>
            </a:r>
            <a:r>
              <a:rPr lang="en-GB" sz="2400" b="1" dirty="0" smtClean="0">
                <a:latin typeface="Lucida Sans (Επικεφαλίδες)"/>
              </a:rPr>
              <a:t>.</a:t>
            </a:r>
          </a:p>
          <a:p>
            <a:pPr marL="548640" indent="-411480" eaLnBrk="1" fontAlgn="auto" hangingPunct="1">
              <a:spcAft>
                <a:spcPts val="0"/>
              </a:spcAft>
              <a:buClr>
                <a:schemeClr val="tx1">
                  <a:shade val="95000"/>
                </a:schemeClr>
              </a:buClr>
              <a:buFont typeface="Wingdings 2"/>
              <a:buChar char=""/>
              <a:defRPr/>
            </a:pPr>
            <a:endParaRPr lang="en-GB" sz="2400" dirty="0" smtClean="0">
              <a:latin typeface="Lucida Sans (Επικεφαλίδες)"/>
            </a:endParaRPr>
          </a:p>
          <a:p>
            <a:pPr marL="548640" indent="-411480" eaLnBrk="1" fontAlgn="auto" hangingPunct="1">
              <a:spcAft>
                <a:spcPts val="0"/>
              </a:spcAft>
              <a:buClr>
                <a:schemeClr val="tx1">
                  <a:shade val="95000"/>
                </a:schemeClr>
              </a:buClr>
              <a:buFont typeface="Wingdings 2"/>
              <a:buChar char=""/>
              <a:defRPr/>
            </a:pPr>
            <a:r>
              <a:rPr lang="en-GB" sz="2400" dirty="0" smtClean="0">
                <a:latin typeface="Lucida Sans (Επικεφαλίδες)"/>
              </a:rPr>
              <a:t>Human capital can be considered as those skills, abilities and knowledge embodied in individuals. </a:t>
            </a:r>
          </a:p>
          <a:p>
            <a:pPr marL="548640" indent="-411480" eaLnBrk="1" fontAlgn="auto" hangingPunct="1">
              <a:spcAft>
                <a:spcPts val="0"/>
              </a:spcAft>
              <a:buClr>
                <a:schemeClr val="tx1">
                  <a:shade val="95000"/>
                </a:schemeClr>
              </a:buClr>
              <a:buFont typeface="Wingdings 2"/>
              <a:buChar char=""/>
              <a:defRPr/>
            </a:pPr>
            <a:endParaRPr lang="en-GB" sz="2400" dirty="0" smtClean="0">
              <a:latin typeface="Lucida Sans (Επικεφαλίδες)"/>
            </a:endParaRPr>
          </a:p>
          <a:p>
            <a:pPr marL="548640" indent="-411480" algn="just" eaLnBrk="1" fontAlgn="auto" hangingPunct="1">
              <a:spcAft>
                <a:spcPts val="0"/>
              </a:spcAft>
              <a:buClr>
                <a:schemeClr val="tx1">
                  <a:shade val="95000"/>
                </a:schemeClr>
              </a:buClr>
              <a:buFont typeface="Wingdings 2"/>
              <a:buChar char=""/>
              <a:defRPr/>
            </a:pPr>
            <a:r>
              <a:rPr lang="en-GB" sz="2400" dirty="0" smtClean="0">
                <a:latin typeface="Lucida Sans (Επικεφαλίδες)"/>
              </a:rPr>
              <a:t>Human capital is acquired through education, health, training, migration and other investments that enhance individual productivity. </a:t>
            </a:r>
          </a:p>
          <a:p>
            <a:pPr marL="548640" indent="-411480" eaLnBrk="1" fontAlgn="auto" hangingPunct="1">
              <a:spcAft>
                <a:spcPts val="0"/>
              </a:spcAft>
              <a:buClr>
                <a:schemeClr val="tx1">
                  <a:shade val="95000"/>
                </a:schemeClr>
              </a:buClr>
              <a:buFont typeface="Wingdings 2"/>
              <a:buChar char=""/>
              <a:defRPr/>
            </a:pPr>
            <a:endParaRPr lang="en-GB" sz="2400" dirty="0" smtClean="0">
              <a:latin typeface="Lucida Sans (Επικεφαλίδες)"/>
            </a:endParaRPr>
          </a:p>
          <a:p>
            <a:pPr marL="548640" indent="-411480" algn="just" eaLnBrk="1" fontAlgn="auto" hangingPunct="1">
              <a:spcAft>
                <a:spcPts val="0"/>
              </a:spcAft>
              <a:buClr>
                <a:schemeClr val="tx1">
                  <a:shade val="95000"/>
                </a:schemeClr>
              </a:buClr>
              <a:buFont typeface="Wingdings 2"/>
              <a:buChar char=""/>
              <a:defRPr/>
            </a:pPr>
            <a:r>
              <a:rPr lang="en-GB" sz="2400" dirty="0" smtClean="0">
                <a:latin typeface="Lucida Sans (Επικεφαλίδες)"/>
              </a:rPr>
              <a:t>Education and health are considered to be the most significant investments in human capital.</a:t>
            </a:r>
            <a:endParaRPr lang="en-GB" sz="2400" dirty="0" smtClean="0"/>
          </a:p>
        </p:txBody>
      </p:sp>
      <p:sp>
        <p:nvSpPr>
          <p:cNvPr id="4100" name="Rectangle 18"/>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
        <p:nvSpPr>
          <p:cNvPr id="9" name="8 - Ορθογώνιο"/>
          <p:cNvSpPr/>
          <p:nvPr/>
        </p:nvSpPr>
        <p:spPr>
          <a:xfrm>
            <a:off x="0" y="836613"/>
            <a:ext cx="9144000" cy="923925"/>
          </a:xfrm>
          <a:prstGeom prst="rect">
            <a:avLst/>
          </a:prstGeom>
        </p:spPr>
        <p:txBody>
          <a:bodyPr>
            <a:spAutoFit/>
          </a:bodyPr>
          <a:lstStyle/>
          <a:p>
            <a:pPr algn="ctr">
              <a:defRPr/>
            </a:pPr>
            <a:endParaRPr lang="en-GB" sz="2600" i="1" dirty="0">
              <a:latin typeface="Arial" charset="0"/>
            </a:endParaRPr>
          </a:p>
          <a:p>
            <a:pPr algn="ctr">
              <a:defRPr/>
            </a:pPr>
            <a:r>
              <a:rPr lang="en-GB" sz="2800" i="1" kern="0" dirty="0">
                <a:solidFill>
                  <a:srgbClr val="FFFFFF"/>
                </a:solidFill>
                <a:effectLst>
                  <a:outerShdw blurRad="38100" dist="38100" dir="2700000" algn="tl">
                    <a:srgbClr val="000000"/>
                  </a:outerShdw>
                </a:effectLst>
                <a:latin typeface="Arial"/>
              </a:rPr>
              <a:t>Introduction</a:t>
            </a:r>
            <a:endParaRPr lang="el-GR" sz="2800" dirty="0">
              <a:latin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21507"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
        <p:nvSpPr>
          <p:cNvPr id="100362" name="Rectangle 10"/>
          <p:cNvSpPr>
            <a:spLocks noGrp="1" noChangeArrowheads="1"/>
          </p:cNvSpPr>
          <p:nvPr>
            <p:ph type="body" sz="half" idx="1"/>
          </p:nvPr>
        </p:nvSpPr>
        <p:spPr>
          <a:xfrm>
            <a:off x="0" y="836613"/>
            <a:ext cx="9144000" cy="6021387"/>
          </a:xfrm>
        </p:spPr>
        <p:txBody>
          <a:bodyPr/>
          <a:lstStyle/>
          <a:p>
            <a:pPr algn="just">
              <a:buFont typeface="Wingdings" pitchFamily="2" charset="2"/>
              <a:buNone/>
              <a:defRPr/>
            </a:pPr>
            <a:r>
              <a:rPr lang="en-US" sz="3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Meta-regression results – Conclusions (2)</a:t>
            </a:r>
          </a:p>
          <a:p>
            <a:pPr algn="just">
              <a:lnSpc>
                <a:spcPct val="150000"/>
              </a:lnSpc>
              <a:buFont typeface="Arial" pitchFamily="34" charset="0"/>
              <a:buChar char="•"/>
              <a:defRPr/>
            </a:pPr>
            <a:r>
              <a:rPr lang="en-US" sz="2200" dirty="0" smtClean="0">
                <a:latin typeface="Lucida Sans (Επικεφαλίδες)"/>
              </a:rPr>
              <a:t>The inclusion of </a:t>
            </a:r>
            <a:r>
              <a:rPr lang="en-US" sz="2200" dirty="0" err="1" smtClean="0">
                <a:latin typeface="Lucida Sans (Επικεφαλίδες)"/>
              </a:rPr>
              <a:t>ols</a:t>
            </a:r>
            <a:r>
              <a:rPr lang="en-US" sz="2200" dirty="0" smtClean="0">
                <a:latin typeface="Lucida Sans (Επικεφαλίδες)"/>
              </a:rPr>
              <a:t>/iv </a:t>
            </a:r>
            <a:r>
              <a:rPr lang="en-US" sz="2200" dirty="0" err="1" smtClean="0">
                <a:latin typeface="Lucida Sans (Επικεφαλίδες)"/>
              </a:rPr>
              <a:t>vs</a:t>
            </a:r>
            <a:r>
              <a:rPr lang="en-US" sz="2200" dirty="0" smtClean="0">
                <a:latin typeface="Lucida Sans (Επικεφαλίδες)"/>
              </a:rPr>
              <a:t> other estimation methods, life expectancy, adult survival rate, </a:t>
            </a:r>
            <a:r>
              <a:rPr lang="en-US" sz="2200" dirty="0" err="1" smtClean="0">
                <a:latin typeface="Lucida Sans (Επικεφαλίδες)"/>
              </a:rPr>
              <a:t>pcgdp</a:t>
            </a:r>
            <a:r>
              <a:rPr lang="en-US" sz="2200" dirty="0" smtClean="0">
                <a:latin typeface="Lucida Sans (Επικεφαλίδες)"/>
              </a:rPr>
              <a:t>, many independent </a:t>
            </a:r>
            <a:r>
              <a:rPr lang="en-US" sz="2200" dirty="0" err="1" smtClean="0">
                <a:latin typeface="Lucida Sans (Επικεφαλίδες)"/>
              </a:rPr>
              <a:t>vars</a:t>
            </a:r>
            <a:r>
              <a:rPr lang="en-US" sz="2200" dirty="0" smtClean="0">
                <a:latin typeface="Lucida Sans (Επικεφαλίδες)"/>
              </a:rPr>
              <a:t>, log(health) and mortality tend to make the estimated impact of health education on growth, corrected for publication bias, positive.</a:t>
            </a:r>
          </a:p>
          <a:p>
            <a:pPr algn="just">
              <a:lnSpc>
                <a:spcPct val="150000"/>
              </a:lnSpc>
              <a:buFont typeface="Arial" pitchFamily="34" charset="0"/>
              <a:buChar char="•"/>
              <a:defRPr/>
            </a:pPr>
            <a:r>
              <a:rPr lang="en-US" sz="2200" dirty="0" smtClean="0">
                <a:latin typeface="Lucida Sans (Επικεφαλίδες)"/>
              </a:rPr>
              <a:t>The use of schooling, publication in academic journals and political variables tend to lower the estimated growth impact of health.</a:t>
            </a:r>
          </a:p>
          <a:p>
            <a:pPr algn="just">
              <a:lnSpc>
                <a:spcPct val="150000"/>
              </a:lnSpc>
              <a:buFont typeface="Arial" pitchFamily="34" charset="0"/>
              <a:buChar char="•"/>
              <a:defRPr/>
            </a:pPr>
            <a:r>
              <a:rPr lang="en-US" sz="2200" dirty="0" smtClean="0">
                <a:latin typeface="Lucida Sans (Επικεφαλίδες)"/>
              </a:rPr>
              <a:t>Thus, the variation in reported estimates is attributed to differences in health measurement and study characteristics (model specification, type of data used, and the quality of research outlets where studies are published, e.g. academic journals vs. working papers).</a:t>
            </a:r>
          </a:p>
          <a:p>
            <a:pPr algn="just">
              <a:lnSpc>
                <a:spcPct val="150000"/>
              </a:lnSpc>
              <a:buFont typeface="Arial" pitchFamily="34" charset="0"/>
              <a:buChar char="•"/>
              <a:defRPr/>
            </a:pPr>
            <a:endParaRPr lang="en-US" sz="2200" dirty="0" smtClean="0">
              <a:latin typeface="Lucida Sans (Επικεφαλίδες)"/>
            </a:endParaRPr>
          </a:p>
          <a:p>
            <a:pPr algn="just">
              <a:lnSpc>
                <a:spcPct val="150000"/>
              </a:lnSpc>
              <a:buFont typeface="Arial" pitchFamily="34" charset="0"/>
              <a:buChar char="•"/>
              <a:defRPr/>
            </a:pPr>
            <a:endParaRPr lang="en-US" sz="2200" dirty="0" smtClean="0">
              <a:latin typeface="Lucida Sans (Επικεφαλίδες)"/>
            </a:endParaRPr>
          </a:p>
          <a:p>
            <a:pPr algn="just" eaLnBrk="1" hangingPunct="1">
              <a:buFont typeface="Wingdings" pitchFamily="2" charset="2"/>
              <a:buNone/>
              <a:defRPr/>
            </a:pPr>
            <a:endParaRPr lang="el-GR" altLang="el-GR" sz="22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21507"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
        <p:nvSpPr>
          <p:cNvPr id="100362" name="Rectangle 10"/>
          <p:cNvSpPr>
            <a:spLocks noGrp="1" noChangeArrowheads="1"/>
          </p:cNvSpPr>
          <p:nvPr>
            <p:ph type="body" sz="half" idx="1"/>
          </p:nvPr>
        </p:nvSpPr>
        <p:spPr>
          <a:xfrm>
            <a:off x="0" y="836613"/>
            <a:ext cx="9144000" cy="6021387"/>
          </a:xfrm>
        </p:spPr>
        <p:txBody>
          <a:bodyPr/>
          <a:lstStyle/>
          <a:p>
            <a:pPr algn="just">
              <a:lnSpc>
                <a:spcPct val="150000"/>
              </a:lnSpc>
              <a:buFont typeface="Arial" pitchFamily="34" charset="0"/>
              <a:buChar char="•"/>
              <a:defRPr/>
            </a:pPr>
            <a:endParaRPr lang="en-US" sz="2200" dirty="0" smtClean="0">
              <a:latin typeface="Lucida Sans (Επικεφαλίδες)"/>
            </a:endParaRPr>
          </a:p>
          <a:p>
            <a:pPr algn="just">
              <a:lnSpc>
                <a:spcPct val="150000"/>
              </a:lnSpc>
              <a:buFont typeface="Arial" pitchFamily="34" charset="0"/>
              <a:buChar char="•"/>
              <a:defRPr/>
            </a:pPr>
            <a:endParaRPr lang="en-US" sz="2200" dirty="0" smtClean="0">
              <a:latin typeface="Lucida Sans (Επικεφαλίδες)"/>
            </a:endParaRPr>
          </a:p>
          <a:p>
            <a:pPr algn="ctr" eaLnBrk="1" hangingPunct="1">
              <a:buNone/>
              <a:defRPr/>
            </a:pPr>
            <a:endParaRPr lang="en-US" sz="2200" dirty="0" smtClean="0">
              <a:solidFill>
                <a:schemeClr val="tx2"/>
              </a:solidFill>
              <a:latin typeface="Arial Black" pitchFamily="34" charset="0"/>
            </a:endParaRPr>
          </a:p>
          <a:p>
            <a:pPr algn="ctr" eaLnBrk="1" hangingPunct="1">
              <a:buNone/>
              <a:defRPr/>
            </a:pPr>
            <a:endParaRPr lang="en-US" sz="2200" dirty="0" smtClean="0">
              <a:solidFill>
                <a:schemeClr val="tx2"/>
              </a:solidFill>
              <a:latin typeface="Arial Black" pitchFamily="34" charset="0"/>
            </a:endParaRPr>
          </a:p>
          <a:p>
            <a:pPr algn="ctr" eaLnBrk="1" hangingPunct="1">
              <a:buNone/>
              <a:defRPr/>
            </a:pPr>
            <a:endParaRPr lang="en-US" sz="2200" dirty="0" smtClean="0">
              <a:solidFill>
                <a:schemeClr val="tx2"/>
              </a:solidFill>
              <a:latin typeface="Arial Black" pitchFamily="34" charset="0"/>
            </a:endParaRPr>
          </a:p>
          <a:p>
            <a:pPr algn="ctr" eaLnBrk="1" hangingPunct="1">
              <a:buNone/>
              <a:defRPr/>
            </a:pPr>
            <a:r>
              <a:rPr lang="en-US" sz="2200" dirty="0" smtClean="0">
                <a:solidFill>
                  <a:schemeClr val="tx2"/>
                </a:solidFill>
                <a:latin typeface="Arial Black" pitchFamily="34" charset="0"/>
              </a:rPr>
              <a:t>Thank </a:t>
            </a:r>
            <a:r>
              <a:rPr lang="en-US" sz="2200" dirty="0" smtClean="0">
                <a:solidFill>
                  <a:schemeClr val="tx2"/>
                </a:solidFill>
                <a:latin typeface="Arial Black" pitchFamily="34" charset="0"/>
              </a:rPr>
              <a:t>you very much for your attention</a:t>
            </a:r>
            <a:endParaRPr lang="el-GR" sz="2200" dirty="0" smtClean="0">
              <a:solidFill>
                <a:schemeClr val="tx2"/>
              </a:solidFill>
              <a:latin typeface="Arial Black" pitchFamily="34" charset="0"/>
            </a:endParaRPr>
          </a:p>
          <a:p>
            <a:pPr algn="ctr" eaLnBrk="1" hangingPunct="1">
              <a:buFont typeface="Wingdings" pitchFamily="2" charset="2"/>
              <a:buNone/>
              <a:defRPr/>
            </a:pPr>
            <a:endParaRPr lang="el-GR" altLang="el-GR" sz="22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56326" name="Rectangle 6"/>
          <p:cNvSpPr>
            <a:spLocks noGrp="1" noChangeArrowheads="1"/>
          </p:cNvSpPr>
          <p:nvPr>
            <p:ph type="body" idx="1"/>
          </p:nvPr>
        </p:nvSpPr>
        <p:spPr>
          <a:xfrm>
            <a:off x="0" y="836613"/>
            <a:ext cx="9144000" cy="6021387"/>
          </a:xfrm>
        </p:spPr>
        <p:txBody>
          <a:bodyPr/>
          <a:lstStyle/>
          <a:p>
            <a:pPr marL="0" indent="0" algn="ctr" eaLnBrk="1" fontAlgn="auto" hangingPunct="1">
              <a:lnSpc>
                <a:spcPct val="150000"/>
              </a:lnSpc>
              <a:spcBef>
                <a:spcPct val="0"/>
              </a:spcBef>
              <a:spcAft>
                <a:spcPts val="0"/>
              </a:spcAft>
              <a:buClr>
                <a:schemeClr val="tx1">
                  <a:shade val="95000"/>
                </a:schemeClr>
              </a:buClr>
              <a:buFont typeface="Arial" pitchFamily="34" charset="0"/>
              <a:buNone/>
              <a:defRPr/>
            </a:pPr>
            <a:r>
              <a:rPr lang="en-GB" sz="2600" i="1" dirty="0" smtClean="0"/>
              <a:t>A classification of theoretical works is based on the different roles human capital in the process of economic growth.</a:t>
            </a:r>
          </a:p>
          <a:p>
            <a:pPr marL="0" indent="0" algn="just" eaLnBrk="1" fontAlgn="auto" hangingPunct="1">
              <a:lnSpc>
                <a:spcPct val="150000"/>
              </a:lnSpc>
              <a:spcBef>
                <a:spcPct val="0"/>
              </a:spcBef>
              <a:spcAft>
                <a:spcPts val="0"/>
              </a:spcAft>
              <a:buClr>
                <a:schemeClr val="tx1">
                  <a:shade val="95000"/>
                </a:schemeClr>
              </a:buClr>
              <a:buFont typeface="Arial" pitchFamily="34" charset="0"/>
              <a:buNone/>
              <a:defRPr/>
            </a:pPr>
            <a:endParaRPr lang="en-GB" sz="2400" i="1" dirty="0" smtClean="0"/>
          </a:p>
          <a:p>
            <a:pPr marL="0" indent="0" algn="just" eaLnBrk="1" fontAlgn="auto" hangingPunct="1">
              <a:lnSpc>
                <a:spcPct val="150000"/>
              </a:lnSpc>
              <a:spcBef>
                <a:spcPct val="0"/>
              </a:spcBef>
              <a:spcAft>
                <a:spcPts val="0"/>
              </a:spcAft>
              <a:buClr>
                <a:schemeClr val="tx1">
                  <a:shade val="95000"/>
                </a:schemeClr>
              </a:buClr>
              <a:buFont typeface="Arial" pitchFamily="34" charset="0"/>
              <a:buNone/>
              <a:defRPr/>
            </a:pPr>
            <a:r>
              <a:rPr lang="en-GB" sz="2400" dirty="0" smtClean="0"/>
              <a:t>- Growth models can be divided into two categories: exogenous and endogenous growth models. </a:t>
            </a:r>
          </a:p>
          <a:p>
            <a:pPr marL="548640" indent="-411480" algn="just" eaLnBrk="1" fontAlgn="auto" hangingPunct="1">
              <a:lnSpc>
                <a:spcPct val="150000"/>
              </a:lnSpc>
              <a:spcBef>
                <a:spcPct val="0"/>
              </a:spcBef>
              <a:spcAft>
                <a:spcPts val="0"/>
              </a:spcAft>
              <a:buClr>
                <a:schemeClr val="tx1">
                  <a:shade val="95000"/>
                </a:schemeClr>
              </a:buClr>
              <a:buFont typeface="Arial" pitchFamily="34" charset="0"/>
              <a:buNone/>
              <a:defRPr/>
            </a:pPr>
            <a:endParaRPr lang="en-GB" sz="800" dirty="0" smtClean="0"/>
          </a:p>
          <a:p>
            <a:pPr marL="548640" indent="-411480" algn="just" eaLnBrk="1" fontAlgn="auto" hangingPunct="1">
              <a:lnSpc>
                <a:spcPct val="150000"/>
              </a:lnSpc>
              <a:spcBef>
                <a:spcPct val="0"/>
              </a:spcBef>
              <a:spcAft>
                <a:spcPts val="0"/>
              </a:spcAft>
              <a:buClr>
                <a:schemeClr val="tx1">
                  <a:shade val="95000"/>
                </a:schemeClr>
              </a:buClr>
              <a:buFont typeface="Wingdings 2"/>
              <a:buChar char=""/>
              <a:defRPr/>
            </a:pPr>
            <a:r>
              <a:rPr lang="en-GB" sz="2400" dirty="0" smtClean="0"/>
              <a:t>Exogenous growth models include the Solow-Swan model and its extensions (augmented neoclassical models). </a:t>
            </a:r>
          </a:p>
          <a:p>
            <a:pPr marL="548640" indent="-411480" algn="just" eaLnBrk="1" fontAlgn="auto" hangingPunct="1">
              <a:lnSpc>
                <a:spcPct val="150000"/>
              </a:lnSpc>
              <a:spcBef>
                <a:spcPct val="0"/>
              </a:spcBef>
              <a:spcAft>
                <a:spcPts val="0"/>
              </a:spcAft>
              <a:buClr>
                <a:schemeClr val="tx1">
                  <a:shade val="95000"/>
                </a:schemeClr>
              </a:buClr>
              <a:buFont typeface="Wingdings 2"/>
              <a:buChar char=""/>
              <a:defRPr/>
            </a:pPr>
            <a:endParaRPr lang="en-GB" sz="800" dirty="0" smtClean="0"/>
          </a:p>
          <a:p>
            <a:pPr marL="548640" indent="-411480" algn="just" eaLnBrk="1" fontAlgn="auto" hangingPunct="1">
              <a:lnSpc>
                <a:spcPct val="150000"/>
              </a:lnSpc>
              <a:spcBef>
                <a:spcPct val="0"/>
              </a:spcBef>
              <a:spcAft>
                <a:spcPts val="0"/>
              </a:spcAft>
              <a:buClr>
                <a:schemeClr val="tx1">
                  <a:shade val="95000"/>
                </a:schemeClr>
              </a:buClr>
              <a:buFont typeface="Wingdings 2"/>
              <a:buChar char=""/>
              <a:defRPr/>
            </a:pPr>
            <a:r>
              <a:rPr lang="en-GB" sz="2400" dirty="0" smtClean="0"/>
              <a:t>Endogenous growth models consider human capital accumulation and productive knowledge as driving forces of economic growth.</a:t>
            </a:r>
            <a:endParaRPr lang="el-GR" sz="2400" dirty="0" smtClean="0"/>
          </a:p>
          <a:p>
            <a:pPr algn="ctr" eaLnBrk="1" hangingPunct="1">
              <a:buFont typeface="Wingdings" pitchFamily="2" charset="2"/>
              <a:buNone/>
              <a:defRPr/>
            </a:pPr>
            <a:r>
              <a:rPr lang="en-GB" sz="2400" i="1" dirty="0" smtClean="0"/>
              <a:t>.</a:t>
            </a:r>
            <a:endParaRPr lang="en-US" sz="2400" dirty="0" smtClean="0"/>
          </a:p>
        </p:txBody>
      </p:sp>
      <p:sp>
        <p:nvSpPr>
          <p:cNvPr id="5124"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56326" name="Rectangle 6"/>
          <p:cNvSpPr>
            <a:spLocks noGrp="1" noChangeArrowheads="1"/>
          </p:cNvSpPr>
          <p:nvPr>
            <p:ph type="body" idx="1"/>
          </p:nvPr>
        </p:nvSpPr>
        <p:spPr>
          <a:xfrm>
            <a:off x="0" y="836613"/>
            <a:ext cx="9144000" cy="6021387"/>
          </a:xfrm>
        </p:spPr>
        <p:txBody>
          <a:bodyPr/>
          <a:lstStyle/>
          <a:p>
            <a:pPr marL="0" indent="0" algn="ctr" eaLnBrk="1" fontAlgn="auto" hangingPunct="1">
              <a:spcBef>
                <a:spcPct val="0"/>
              </a:spcBef>
              <a:spcAft>
                <a:spcPts val="0"/>
              </a:spcAft>
              <a:buClr>
                <a:schemeClr val="tx1">
                  <a:shade val="95000"/>
                </a:schemeClr>
              </a:buClr>
              <a:buFont typeface="Wingdings" pitchFamily="2" charset="2"/>
              <a:buNone/>
              <a:defRPr/>
            </a:pPr>
            <a:r>
              <a:rPr lang="en-US" sz="2700" i="1" dirty="0" smtClean="0"/>
              <a:t>The empirical literature on health human capital and economic growth.</a:t>
            </a:r>
          </a:p>
          <a:p>
            <a:pPr marL="0" indent="0" algn="ctr" eaLnBrk="1" fontAlgn="auto" hangingPunct="1">
              <a:spcBef>
                <a:spcPct val="0"/>
              </a:spcBef>
              <a:spcAft>
                <a:spcPts val="0"/>
              </a:spcAft>
              <a:buClr>
                <a:schemeClr val="tx1">
                  <a:shade val="95000"/>
                </a:schemeClr>
              </a:buClr>
              <a:buFont typeface="Wingdings" pitchFamily="2" charset="2"/>
              <a:buNone/>
              <a:defRPr/>
            </a:pPr>
            <a:endParaRPr lang="en-GB" sz="2500" i="1" dirty="0" smtClean="0"/>
          </a:p>
          <a:p>
            <a:pPr marL="0" indent="0" algn="just" eaLnBrk="1" fontAlgn="auto" hangingPunct="1">
              <a:spcAft>
                <a:spcPts val="0"/>
              </a:spcAft>
              <a:buClr>
                <a:schemeClr val="tx1">
                  <a:shade val="95000"/>
                </a:schemeClr>
              </a:buClr>
              <a:buFont typeface="Wingdings 2"/>
              <a:buChar char=""/>
              <a:defRPr/>
            </a:pPr>
            <a:r>
              <a:rPr lang="en-GB" sz="2400" dirty="0" smtClean="0"/>
              <a:t> </a:t>
            </a:r>
            <a:r>
              <a:rPr lang="en-US" sz="2400" dirty="0" smtClean="0"/>
              <a:t>The empirical results </a:t>
            </a:r>
            <a:r>
              <a:rPr lang="en-GB" sz="2400" dirty="0" smtClean="0"/>
              <a:t>remain controversial, since they </a:t>
            </a:r>
            <a:r>
              <a:rPr lang="en-US" sz="2400" dirty="0" smtClean="0"/>
              <a:t>have not always been consistent with those produced by theoretical growth models. </a:t>
            </a:r>
          </a:p>
          <a:p>
            <a:pPr marL="0" indent="0" algn="just" eaLnBrk="1" fontAlgn="auto" hangingPunct="1">
              <a:spcAft>
                <a:spcPts val="0"/>
              </a:spcAft>
              <a:buClr>
                <a:schemeClr val="tx1">
                  <a:shade val="95000"/>
                </a:schemeClr>
              </a:buClr>
              <a:buFont typeface="Wingdings 2"/>
              <a:buChar char=""/>
              <a:defRPr/>
            </a:pPr>
            <a:endParaRPr lang="en-US" sz="800" dirty="0" smtClean="0"/>
          </a:p>
          <a:p>
            <a:pPr marL="0" indent="0" algn="just" eaLnBrk="1" fontAlgn="auto" hangingPunct="1">
              <a:spcAft>
                <a:spcPts val="0"/>
              </a:spcAft>
              <a:buClr>
                <a:schemeClr val="tx1">
                  <a:shade val="95000"/>
                </a:schemeClr>
              </a:buClr>
              <a:buFont typeface="Wingdings 2"/>
              <a:buChar char=""/>
              <a:defRPr/>
            </a:pPr>
            <a:r>
              <a:rPr lang="en-GB" sz="2400" dirty="0" smtClean="0"/>
              <a:t> Health human capital proxies are often not significant or enter with negative sign in growth analysis.</a:t>
            </a:r>
          </a:p>
          <a:p>
            <a:pPr marL="0" indent="0" algn="just" eaLnBrk="1" fontAlgn="auto" hangingPunct="1">
              <a:spcAft>
                <a:spcPts val="0"/>
              </a:spcAft>
              <a:buClr>
                <a:schemeClr val="tx1">
                  <a:shade val="95000"/>
                </a:schemeClr>
              </a:buClr>
              <a:buFont typeface="Wingdings 2"/>
              <a:buChar char=""/>
              <a:defRPr/>
            </a:pPr>
            <a:endParaRPr lang="en-GB" sz="800" dirty="0" smtClean="0"/>
          </a:p>
          <a:p>
            <a:pPr marL="0" indent="0" algn="just" eaLnBrk="1" fontAlgn="auto" hangingPunct="1">
              <a:spcAft>
                <a:spcPts val="0"/>
              </a:spcAft>
              <a:buClr>
                <a:schemeClr val="tx1">
                  <a:shade val="95000"/>
                </a:schemeClr>
              </a:buClr>
              <a:buFont typeface="Wingdings 2"/>
              <a:buChar char=""/>
              <a:defRPr/>
            </a:pPr>
            <a:r>
              <a:rPr lang="en-GB" sz="2400" dirty="0" smtClean="0"/>
              <a:t> Empirical evidence depends on technical problems that have to do with:</a:t>
            </a:r>
          </a:p>
          <a:p>
            <a:pPr marL="514350" indent="-514350" algn="just" eaLnBrk="1" fontAlgn="auto" hangingPunct="1">
              <a:spcAft>
                <a:spcPts val="0"/>
              </a:spcAft>
              <a:buClr>
                <a:schemeClr val="tx1">
                  <a:shade val="95000"/>
                </a:schemeClr>
              </a:buClr>
              <a:buFont typeface="+mj-lt"/>
              <a:buAutoNum type="romanUcPeriod"/>
              <a:defRPr/>
            </a:pPr>
            <a:r>
              <a:rPr lang="en-GB" sz="2400" dirty="0" smtClean="0"/>
              <a:t>the definition of the variables,</a:t>
            </a:r>
          </a:p>
          <a:p>
            <a:pPr marL="514350" indent="-514350" algn="just" eaLnBrk="1" fontAlgn="auto" hangingPunct="1">
              <a:spcAft>
                <a:spcPts val="0"/>
              </a:spcAft>
              <a:buClr>
                <a:schemeClr val="tx1">
                  <a:shade val="95000"/>
                </a:schemeClr>
              </a:buClr>
              <a:buFont typeface="+mj-lt"/>
              <a:buAutoNum type="romanUcPeriod"/>
              <a:defRPr/>
            </a:pPr>
            <a:r>
              <a:rPr lang="en-GB" sz="2400" dirty="0" smtClean="0"/>
              <a:t>the methodology used, and</a:t>
            </a:r>
          </a:p>
          <a:p>
            <a:pPr marL="514350" indent="-514350" algn="just" eaLnBrk="1" fontAlgn="auto" hangingPunct="1">
              <a:spcAft>
                <a:spcPts val="0"/>
              </a:spcAft>
              <a:buClr>
                <a:schemeClr val="tx1">
                  <a:shade val="95000"/>
                </a:schemeClr>
              </a:buClr>
              <a:buFont typeface="+mj-lt"/>
              <a:buAutoNum type="romanUcPeriod"/>
              <a:defRPr/>
            </a:pPr>
            <a:r>
              <a:rPr lang="en-GB" sz="2400" dirty="0" smtClean="0"/>
              <a:t>the time period over which the model is estimated. </a:t>
            </a:r>
            <a:endParaRPr lang="el-GR" sz="2400" dirty="0" smtClean="0"/>
          </a:p>
          <a:p>
            <a:pPr algn="ctr" eaLnBrk="1" hangingPunct="1">
              <a:buFont typeface="Wingdings" pitchFamily="2" charset="2"/>
              <a:buNone/>
              <a:defRPr/>
            </a:pPr>
            <a:r>
              <a:rPr lang="en-GB" sz="2400" i="1" dirty="0" smtClean="0"/>
              <a:t>.</a:t>
            </a:r>
            <a:endParaRPr lang="en-US" sz="2400" dirty="0" smtClean="0"/>
          </a:p>
        </p:txBody>
      </p:sp>
      <p:sp>
        <p:nvSpPr>
          <p:cNvPr id="6148"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56326" name="Rectangle 6"/>
          <p:cNvSpPr>
            <a:spLocks noGrp="1" noChangeArrowheads="1"/>
          </p:cNvSpPr>
          <p:nvPr>
            <p:ph type="body" idx="1"/>
          </p:nvPr>
        </p:nvSpPr>
        <p:spPr>
          <a:xfrm>
            <a:off x="0" y="836613"/>
            <a:ext cx="9144000" cy="6021387"/>
          </a:xfrm>
        </p:spPr>
        <p:txBody>
          <a:bodyPr/>
          <a:lstStyle/>
          <a:p>
            <a:pPr marL="0" indent="0" algn="ctr" eaLnBrk="1" fontAlgn="auto" hangingPunct="1">
              <a:lnSpc>
                <a:spcPct val="150000"/>
              </a:lnSpc>
              <a:spcBef>
                <a:spcPct val="0"/>
              </a:spcBef>
              <a:spcAft>
                <a:spcPts val="0"/>
              </a:spcAft>
              <a:buClr>
                <a:schemeClr val="tx1">
                  <a:shade val="95000"/>
                </a:schemeClr>
              </a:buClr>
              <a:buFont typeface="Arial" pitchFamily="34" charset="0"/>
              <a:buNone/>
              <a:defRPr/>
            </a:pPr>
            <a:r>
              <a:rPr lang="en-GB" sz="2700" i="1" dirty="0" smtClean="0"/>
              <a:t>MRA</a:t>
            </a:r>
          </a:p>
          <a:p>
            <a:pPr marL="0" indent="0" algn="ctr" eaLnBrk="1" fontAlgn="auto" hangingPunct="1">
              <a:lnSpc>
                <a:spcPct val="150000"/>
              </a:lnSpc>
              <a:spcBef>
                <a:spcPct val="0"/>
              </a:spcBef>
              <a:spcAft>
                <a:spcPts val="0"/>
              </a:spcAft>
              <a:buClr>
                <a:schemeClr val="tx1">
                  <a:shade val="95000"/>
                </a:schemeClr>
              </a:buClr>
              <a:buFont typeface="Arial" pitchFamily="34" charset="0"/>
              <a:buNone/>
              <a:defRPr/>
            </a:pPr>
            <a:endParaRPr lang="en-GB" sz="2700" i="1" dirty="0" smtClean="0"/>
          </a:p>
          <a:p>
            <a:pPr marL="0" indent="0" algn="just" eaLnBrk="1" fontAlgn="auto" hangingPunct="1">
              <a:spcBef>
                <a:spcPct val="0"/>
              </a:spcBef>
              <a:spcAft>
                <a:spcPts val="0"/>
              </a:spcAft>
              <a:buClr>
                <a:schemeClr val="tx1">
                  <a:shade val="95000"/>
                </a:schemeClr>
              </a:buClr>
              <a:buFont typeface="Wingdings" pitchFamily="2" charset="2"/>
              <a:buChar char="Ø"/>
              <a:defRPr/>
            </a:pPr>
            <a:r>
              <a:rPr lang="en-US" sz="2400" dirty="0" smtClean="0"/>
              <a:t>Given the diversity of empirical findings on the link between health and growth, we conduct Meta-Regression Analysis (MRA).</a:t>
            </a:r>
          </a:p>
          <a:p>
            <a:pPr marL="0" indent="0" algn="just" eaLnBrk="1" fontAlgn="auto" hangingPunct="1">
              <a:spcBef>
                <a:spcPct val="0"/>
              </a:spcBef>
              <a:spcAft>
                <a:spcPts val="0"/>
              </a:spcAft>
              <a:buClr>
                <a:schemeClr val="tx1">
                  <a:shade val="95000"/>
                </a:schemeClr>
              </a:buClr>
              <a:buFont typeface="Wingdings" pitchFamily="2" charset="2"/>
              <a:buChar char="Ø"/>
              <a:defRPr/>
            </a:pPr>
            <a:endParaRPr lang="en-US" sz="800" dirty="0" smtClean="0"/>
          </a:p>
          <a:p>
            <a:pPr marL="0" indent="0" algn="just" eaLnBrk="1" fontAlgn="auto" hangingPunct="1">
              <a:spcBef>
                <a:spcPct val="0"/>
              </a:spcBef>
              <a:spcAft>
                <a:spcPts val="0"/>
              </a:spcAft>
              <a:buClr>
                <a:schemeClr val="tx1">
                  <a:shade val="95000"/>
                </a:schemeClr>
              </a:buClr>
              <a:buFont typeface="Wingdings" pitchFamily="2" charset="2"/>
              <a:buChar char="Ø"/>
              <a:defRPr/>
            </a:pPr>
            <a:endParaRPr lang="en-US" sz="800" dirty="0" smtClean="0"/>
          </a:p>
          <a:p>
            <a:pPr marL="0" indent="0" algn="just" eaLnBrk="1" fontAlgn="auto" hangingPunct="1">
              <a:spcBef>
                <a:spcPct val="0"/>
              </a:spcBef>
              <a:spcAft>
                <a:spcPts val="0"/>
              </a:spcAft>
              <a:buClr>
                <a:schemeClr val="tx1">
                  <a:shade val="95000"/>
                </a:schemeClr>
              </a:buClr>
              <a:buFont typeface="Wingdings" pitchFamily="2" charset="2"/>
              <a:buChar char="Ø"/>
              <a:defRPr/>
            </a:pPr>
            <a:r>
              <a:rPr lang="en-US" sz="2400" dirty="0" smtClean="0"/>
              <a:t>MRA is quantitative literature review of the estimates obtained from previous regression analyses.</a:t>
            </a:r>
          </a:p>
          <a:p>
            <a:pPr marL="0" indent="0" algn="just" eaLnBrk="1" fontAlgn="auto" hangingPunct="1">
              <a:spcBef>
                <a:spcPct val="0"/>
              </a:spcBef>
              <a:spcAft>
                <a:spcPts val="0"/>
              </a:spcAft>
              <a:buClr>
                <a:schemeClr val="tx1">
                  <a:shade val="95000"/>
                </a:schemeClr>
              </a:buClr>
              <a:buFont typeface="Wingdings" pitchFamily="2" charset="2"/>
              <a:buChar char="Ø"/>
              <a:defRPr/>
            </a:pPr>
            <a:endParaRPr lang="en-US" sz="800" dirty="0" smtClean="0"/>
          </a:p>
          <a:p>
            <a:pPr marL="0" indent="0" algn="just" eaLnBrk="1" fontAlgn="auto" hangingPunct="1">
              <a:spcBef>
                <a:spcPct val="0"/>
              </a:spcBef>
              <a:spcAft>
                <a:spcPts val="0"/>
              </a:spcAft>
              <a:buClr>
                <a:schemeClr val="tx1">
                  <a:shade val="95000"/>
                </a:schemeClr>
              </a:buClr>
              <a:buFont typeface="Wingdings" pitchFamily="2" charset="2"/>
              <a:buChar char="Ø"/>
              <a:defRPr/>
            </a:pPr>
            <a:endParaRPr lang="en-US" sz="800" dirty="0" smtClean="0"/>
          </a:p>
          <a:p>
            <a:pPr marL="0" indent="0" algn="just" eaLnBrk="1" fontAlgn="auto" hangingPunct="1">
              <a:spcBef>
                <a:spcPct val="0"/>
              </a:spcBef>
              <a:spcAft>
                <a:spcPts val="0"/>
              </a:spcAft>
              <a:buClr>
                <a:schemeClr val="tx1">
                  <a:shade val="95000"/>
                </a:schemeClr>
              </a:buClr>
              <a:buFont typeface="Wingdings" pitchFamily="2" charset="2"/>
              <a:buChar char="Ø"/>
              <a:defRPr/>
            </a:pPr>
            <a:r>
              <a:rPr lang="en-US" sz="2400" dirty="0" smtClean="0"/>
              <a:t>Meta-analysis integrates the results of several studies that share a common aspect so as to be combinable in a statistical manner (Harmon </a:t>
            </a:r>
            <a:r>
              <a:rPr lang="en-US" sz="2400" i="1" dirty="0" smtClean="0"/>
              <a:t>et al.</a:t>
            </a:r>
            <a:r>
              <a:rPr lang="en-US" sz="2400" dirty="0" smtClean="0"/>
              <a:t>, 2003).</a:t>
            </a:r>
          </a:p>
          <a:p>
            <a:pPr marL="0" indent="0" algn="just" eaLnBrk="1" fontAlgn="auto" hangingPunct="1">
              <a:spcBef>
                <a:spcPct val="0"/>
              </a:spcBef>
              <a:spcAft>
                <a:spcPts val="0"/>
              </a:spcAft>
              <a:buClr>
                <a:schemeClr val="tx1">
                  <a:shade val="95000"/>
                </a:schemeClr>
              </a:buClr>
              <a:buFont typeface="Wingdings" pitchFamily="2" charset="2"/>
              <a:buChar char="Ø"/>
              <a:defRPr/>
            </a:pPr>
            <a:endParaRPr lang="en-US" sz="1000" dirty="0" smtClean="0"/>
          </a:p>
          <a:p>
            <a:pPr marL="0" indent="0" algn="just" eaLnBrk="1" fontAlgn="auto" hangingPunct="1">
              <a:spcBef>
                <a:spcPct val="0"/>
              </a:spcBef>
              <a:spcAft>
                <a:spcPts val="0"/>
              </a:spcAft>
              <a:buClr>
                <a:schemeClr val="tx1">
                  <a:shade val="95000"/>
                </a:schemeClr>
              </a:buClr>
              <a:buFont typeface="Wingdings" pitchFamily="2" charset="2"/>
              <a:buChar char="Ø"/>
              <a:defRPr/>
            </a:pPr>
            <a:r>
              <a:rPr lang="en-US" sz="2400" dirty="0" smtClean="0"/>
              <a:t>MRA aims at explaining the excess study-to-study variation in empirical results and investigates the presence of publication selection bias (Stanley, 2005).</a:t>
            </a:r>
          </a:p>
        </p:txBody>
      </p:sp>
      <p:sp>
        <p:nvSpPr>
          <p:cNvPr id="7172"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55302" name="Rectangle 6"/>
          <p:cNvSpPr>
            <a:spLocks noGrp="1" noChangeArrowheads="1"/>
          </p:cNvSpPr>
          <p:nvPr>
            <p:ph type="body" idx="1"/>
          </p:nvPr>
        </p:nvSpPr>
        <p:spPr>
          <a:xfrm>
            <a:off x="0" y="836613"/>
            <a:ext cx="9144000" cy="6021387"/>
          </a:xfrm>
        </p:spPr>
        <p:txBody>
          <a:bodyPr/>
          <a:lstStyle/>
          <a:p>
            <a:pPr eaLnBrk="1" hangingPunct="1">
              <a:lnSpc>
                <a:spcPct val="90000"/>
              </a:lnSpc>
              <a:buFont typeface="Wingdings" pitchFamily="2" charset="2"/>
              <a:buNone/>
              <a:defRPr/>
            </a:pPr>
            <a:endParaRPr lang="en-US" sz="2400" dirty="0" smtClean="0"/>
          </a:p>
          <a:p>
            <a:pPr algn="just" eaLnBrk="1" hangingPunct="1">
              <a:lnSpc>
                <a:spcPct val="90000"/>
              </a:lnSpc>
              <a:buFont typeface="Wingdings" pitchFamily="2" charset="2"/>
              <a:buNone/>
              <a:defRPr/>
            </a:pPr>
            <a:r>
              <a:rPr lang="en-US" sz="2400" dirty="0" smtClean="0">
                <a:effectLst>
                  <a:outerShdw blurRad="38100" dist="38100" dir="2700000" algn="tl">
                    <a:srgbClr val="000000">
                      <a:alpha val="43137"/>
                    </a:srgbClr>
                  </a:outerShdw>
                </a:effectLst>
              </a:rPr>
              <a:t>	We proceed in two steps for conducting MRA: </a:t>
            </a:r>
          </a:p>
          <a:p>
            <a:pPr algn="just" eaLnBrk="1" hangingPunct="1">
              <a:lnSpc>
                <a:spcPct val="90000"/>
              </a:lnSpc>
              <a:defRPr/>
            </a:pPr>
            <a:endParaRPr lang="en-US" sz="2400" dirty="0" smtClean="0">
              <a:effectLst>
                <a:outerShdw blurRad="38100" dist="38100" dir="2700000" algn="tl">
                  <a:srgbClr val="000000">
                    <a:alpha val="43137"/>
                  </a:srgbClr>
                </a:outerShdw>
              </a:effectLst>
            </a:endParaRPr>
          </a:p>
          <a:p>
            <a:pPr marL="457200" indent="-457200" algn="just" eaLnBrk="1" hangingPunct="1">
              <a:lnSpc>
                <a:spcPct val="90000"/>
              </a:lnSpc>
              <a:buFont typeface="+mj-lt"/>
              <a:buAutoNum type="arabicPeriod"/>
              <a:defRPr/>
            </a:pPr>
            <a:r>
              <a:rPr lang="en-US" sz="2400" dirty="0" smtClean="0">
                <a:effectLst>
                  <a:outerShdw blurRad="38100" dist="38100" dir="2700000" algn="tl">
                    <a:srgbClr val="000000">
                      <a:alpha val="43137"/>
                    </a:srgbClr>
                  </a:outerShdw>
                </a:effectLst>
              </a:rPr>
              <a:t>Construct meta-data set, collecting empirical studies examining the link between health and growth. </a:t>
            </a:r>
          </a:p>
          <a:p>
            <a:pPr marL="457200" indent="-457200" algn="just" eaLnBrk="1" hangingPunct="1">
              <a:lnSpc>
                <a:spcPct val="90000"/>
              </a:lnSpc>
              <a:buFont typeface="+mj-lt"/>
              <a:buAutoNum type="arabicPeriod"/>
              <a:defRPr/>
            </a:pPr>
            <a:endParaRPr lang="en-US" sz="2400" dirty="0" smtClean="0">
              <a:effectLst>
                <a:outerShdw blurRad="38100" dist="38100" dir="2700000" algn="tl">
                  <a:srgbClr val="000000">
                    <a:alpha val="43137"/>
                  </a:srgbClr>
                </a:outerShdw>
              </a:effectLst>
            </a:endParaRPr>
          </a:p>
          <a:p>
            <a:pPr marL="457200" indent="-457200" algn="just" eaLnBrk="1" hangingPunct="1">
              <a:lnSpc>
                <a:spcPct val="90000"/>
              </a:lnSpc>
              <a:buFont typeface="+mj-lt"/>
              <a:buAutoNum type="arabicPeriod"/>
              <a:defRPr/>
            </a:pPr>
            <a:r>
              <a:rPr lang="en-US" sz="2400" dirty="0" smtClean="0">
                <a:effectLst>
                  <a:outerShdw blurRad="38100" dist="38100" dir="2700000" algn="tl">
                    <a:srgbClr val="000000">
                      <a:alpha val="43137"/>
                    </a:srgbClr>
                  </a:outerShdw>
                </a:effectLst>
              </a:rPr>
              <a:t>Define meta-regression model to distinguish between numerous factors, which influence the estimated health effect on economic growth.</a:t>
            </a:r>
          </a:p>
          <a:p>
            <a:pPr marL="457200" indent="-457200" algn="just" eaLnBrk="1" hangingPunct="1">
              <a:lnSpc>
                <a:spcPct val="90000"/>
              </a:lnSpc>
              <a:buFont typeface="+mj-lt"/>
              <a:buAutoNum type="arabicPeriod"/>
              <a:defRPr/>
            </a:pPr>
            <a:endParaRPr lang="en-US" sz="2400" dirty="0" smtClean="0">
              <a:effectLst>
                <a:outerShdw blurRad="38100" dist="38100" dir="2700000" algn="tl">
                  <a:srgbClr val="000000">
                    <a:alpha val="43137"/>
                  </a:srgbClr>
                </a:outerShdw>
              </a:effectLst>
            </a:endParaRPr>
          </a:p>
          <a:p>
            <a:pPr marL="457200" indent="-457200" algn="just" eaLnBrk="1" hangingPunct="1">
              <a:lnSpc>
                <a:spcPct val="90000"/>
              </a:lnSpc>
              <a:buFont typeface="Wingdings" pitchFamily="2" charset="2"/>
              <a:buNone/>
              <a:defRPr/>
            </a:pPr>
            <a:r>
              <a:rPr lang="en-US" sz="2400" dirty="0" smtClean="0">
                <a:effectLst>
                  <a:outerShdw blurRad="38100" dist="38100" dir="2700000" algn="tl">
                    <a:srgbClr val="000000">
                      <a:alpha val="43137"/>
                    </a:srgbClr>
                  </a:outerShdw>
                </a:effectLst>
              </a:rPr>
              <a:t>	In all steps of our analysis we follow the guidelines and protocols expressed by the Meta-analysis of Economics Research-Network (MAER-Net).</a:t>
            </a:r>
          </a:p>
          <a:p>
            <a:pPr marL="457200" indent="-457200" algn="just" eaLnBrk="1" hangingPunct="1">
              <a:lnSpc>
                <a:spcPct val="90000"/>
              </a:lnSpc>
              <a:buFont typeface="Wingdings" pitchFamily="2" charset="2"/>
              <a:buNone/>
              <a:defRPr/>
            </a:pPr>
            <a:endParaRPr lang="en-US" sz="2400" dirty="0" smtClean="0">
              <a:effectLst>
                <a:outerShdw blurRad="38100" dist="38100" dir="2700000" algn="tl">
                  <a:srgbClr val="000000">
                    <a:alpha val="43137"/>
                  </a:srgbClr>
                </a:outerShdw>
              </a:effectLst>
            </a:endParaRPr>
          </a:p>
          <a:p>
            <a:pPr marL="457200" indent="-457200" algn="just" eaLnBrk="1" hangingPunct="1">
              <a:lnSpc>
                <a:spcPct val="90000"/>
              </a:lnSpc>
              <a:buFont typeface="Wingdings" pitchFamily="2" charset="2"/>
              <a:buNone/>
              <a:defRPr/>
            </a:pPr>
            <a:endParaRPr lang="en-US" sz="2400" dirty="0" smtClean="0">
              <a:effectLst>
                <a:outerShdw blurRad="38100" dist="38100" dir="2700000" algn="tl">
                  <a:srgbClr val="000000">
                    <a:alpha val="43137"/>
                  </a:srgbClr>
                </a:outerShdw>
              </a:effectLst>
            </a:endParaRPr>
          </a:p>
          <a:p>
            <a:pPr algn="just" eaLnBrk="1" hangingPunct="1">
              <a:lnSpc>
                <a:spcPct val="90000"/>
              </a:lnSpc>
              <a:defRPr/>
            </a:pPr>
            <a:endParaRPr lang="en-US" sz="2400" dirty="0" smtClean="0">
              <a:effectLst>
                <a:outerShdw blurRad="38100" dist="38100" dir="2700000" algn="tl">
                  <a:srgbClr val="000000">
                    <a:alpha val="43137"/>
                  </a:srgbClr>
                </a:outerShdw>
              </a:effectLst>
            </a:endParaRPr>
          </a:p>
        </p:txBody>
      </p:sp>
      <p:sp>
        <p:nvSpPr>
          <p:cNvPr id="8196"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55302" name="Rectangle 6"/>
          <p:cNvSpPr>
            <a:spLocks noGrp="1" noChangeArrowheads="1"/>
          </p:cNvSpPr>
          <p:nvPr>
            <p:ph type="body" idx="1"/>
          </p:nvPr>
        </p:nvSpPr>
        <p:spPr>
          <a:xfrm>
            <a:off x="0" y="836613"/>
            <a:ext cx="9144000" cy="6021387"/>
          </a:xfrm>
        </p:spPr>
        <p:txBody>
          <a:bodyPr/>
          <a:lstStyle/>
          <a:p>
            <a:pPr eaLnBrk="1" hangingPunct="1">
              <a:lnSpc>
                <a:spcPct val="90000"/>
              </a:lnSpc>
              <a:buFont typeface="Wingdings" pitchFamily="2" charset="2"/>
              <a:buNone/>
              <a:defRPr/>
            </a:pPr>
            <a:endParaRPr lang="en-US" sz="2400" dirty="0" smtClean="0"/>
          </a:p>
          <a:p>
            <a:pPr algn="just" eaLnBrk="1" hangingPunct="1">
              <a:lnSpc>
                <a:spcPct val="90000"/>
              </a:lnSpc>
              <a:defRPr/>
            </a:pPr>
            <a:r>
              <a:rPr lang="en-US" sz="2400" dirty="0" smtClean="0">
                <a:effectLst>
                  <a:outerShdw blurRad="38100" dist="38100" dir="2700000" algn="tl">
                    <a:srgbClr val="000000">
                      <a:alpha val="43137"/>
                    </a:srgbClr>
                  </a:outerShdw>
                </a:effectLst>
              </a:rPr>
              <a:t>We have searched </a:t>
            </a:r>
            <a:r>
              <a:rPr lang="en-US" sz="2400" dirty="0" err="1" smtClean="0">
                <a:effectLst>
                  <a:outerShdw blurRad="38100" dist="38100" dir="2700000" algn="tl">
                    <a:srgbClr val="000000">
                      <a:alpha val="43137"/>
                    </a:srgbClr>
                  </a:outerShdw>
                </a:effectLst>
              </a:rPr>
              <a:t>EconLit</a:t>
            </a:r>
            <a:r>
              <a:rPr lang="en-US" sz="2400" dirty="0" smtClean="0">
                <a:effectLst>
                  <a:outerShdw blurRad="38100" dist="38100" dir="2700000" algn="tl">
                    <a:srgbClr val="000000">
                      <a:alpha val="43137"/>
                    </a:srgbClr>
                  </a:outerShdw>
                </a:effectLst>
              </a:rPr>
              <a:t>, Google Scholar to find English-written articles in academic journals and working papers, estimating the health-growth nexus.</a:t>
            </a:r>
          </a:p>
          <a:p>
            <a:pPr algn="just" eaLnBrk="1" hangingPunct="1">
              <a:lnSpc>
                <a:spcPct val="90000"/>
              </a:lnSpc>
              <a:buFont typeface="Wingdings" pitchFamily="2" charset="2"/>
              <a:buNone/>
              <a:defRPr/>
            </a:pPr>
            <a:endParaRPr lang="en-US" sz="1600" dirty="0" smtClean="0">
              <a:effectLst>
                <a:outerShdw blurRad="38100" dist="38100" dir="2700000" algn="tl">
                  <a:srgbClr val="000000">
                    <a:alpha val="43137"/>
                  </a:srgbClr>
                </a:outerShdw>
              </a:effectLst>
            </a:endParaRPr>
          </a:p>
          <a:p>
            <a:pPr algn="just" eaLnBrk="1" hangingPunct="1">
              <a:lnSpc>
                <a:spcPct val="90000"/>
              </a:lnSpc>
              <a:defRPr/>
            </a:pPr>
            <a:r>
              <a:rPr lang="en-US" sz="2400" dirty="0" smtClean="0">
                <a:effectLst>
                  <a:outerShdw blurRad="38100" dist="38100" dir="2700000" algn="tl">
                    <a:srgbClr val="000000">
                      <a:alpha val="43137"/>
                    </a:srgbClr>
                  </a:outerShdw>
                </a:effectLst>
              </a:rPr>
              <a:t>The keywords used in the search process were: human capital, health and economic growth. </a:t>
            </a:r>
          </a:p>
          <a:p>
            <a:pPr algn="just" eaLnBrk="1" hangingPunct="1">
              <a:lnSpc>
                <a:spcPct val="90000"/>
              </a:lnSpc>
              <a:defRPr/>
            </a:pPr>
            <a:endParaRPr lang="en-US" sz="1600" dirty="0" smtClean="0">
              <a:effectLst>
                <a:outerShdw blurRad="38100" dist="38100" dir="2700000" algn="tl">
                  <a:srgbClr val="000000">
                    <a:alpha val="43137"/>
                  </a:srgbClr>
                </a:outerShdw>
              </a:effectLst>
            </a:endParaRPr>
          </a:p>
          <a:p>
            <a:pPr algn="just" eaLnBrk="1" hangingPunct="1">
              <a:lnSpc>
                <a:spcPct val="90000"/>
              </a:lnSpc>
              <a:defRPr/>
            </a:pPr>
            <a:r>
              <a:rPr lang="en-US" sz="2400" dirty="0" smtClean="0">
                <a:effectLst>
                  <a:outerShdw blurRad="38100" dist="38100" dir="2700000" algn="tl">
                    <a:srgbClr val="000000">
                      <a:alpha val="43137"/>
                    </a:srgbClr>
                  </a:outerShdw>
                </a:effectLst>
              </a:rPr>
              <a:t>Include only macro studies in meta-sample, which estimate the coefficient of the size effect of health on growth.</a:t>
            </a:r>
          </a:p>
          <a:p>
            <a:pPr algn="just" eaLnBrk="1" hangingPunct="1">
              <a:lnSpc>
                <a:spcPct val="90000"/>
              </a:lnSpc>
              <a:defRPr/>
            </a:pPr>
            <a:endParaRPr lang="en-US" sz="1600" dirty="0" smtClean="0">
              <a:effectLst>
                <a:outerShdw blurRad="38100" dist="38100" dir="2700000" algn="tl">
                  <a:srgbClr val="000000">
                    <a:alpha val="43137"/>
                  </a:srgbClr>
                </a:outerShdw>
              </a:effectLst>
            </a:endParaRPr>
          </a:p>
          <a:p>
            <a:pPr algn="just" eaLnBrk="1" hangingPunct="1">
              <a:lnSpc>
                <a:spcPct val="90000"/>
              </a:lnSpc>
              <a:defRPr/>
            </a:pPr>
            <a:r>
              <a:rPr lang="en-US" sz="2400" dirty="0" smtClean="0">
                <a:effectLst>
                  <a:outerShdw blurRad="38100" dist="38100" dir="2700000" algn="tl">
                    <a:srgbClr val="000000">
                      <a:alpha val="43137"/>
                    </a:srgbClr>
                  </a:outerShdw>
                </a:effectLst>
              </a:rPr>
              <a:t>Only studies providing regression results where  </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measure of growth rate is dependent variable and at least one health measure is among the explanatory variables are included in our meta-data set.</a:t>
            </a:r>
          </a:p>
          <a:p>
            <a:pPr algn="just" eaLnBrk="1" hangingPunct="1">
              <a:lnSpc>
                <a:spcPct val="90000"/>
              </a:lnSpc>
              <a:defRPr/>
            </a:pPr>
            <a:endParaRPr lang="en-US" sz="2400" dirty="0" smtClean="0">
              <a:effectLst>
                <a:outerShdw blurRad="38100" dist="38100" dir="2700000" algn="tl">
                  <a:srgbClr val="000000">
                    <a:alpha val="43137"/>
                  </a:srgbClr>
                </a:outerShdw>
              </a:effectLst>
            </a:endParaRPr>
          </a:p>
          <a:p>
            <a:pPr algn="just" eaLnBrk="1" hangingPunct="1">
              <a:lnSpc>
                <a:spcPct val="90000"/>
              </a:lnSpc>
              <a:defRPr/>
            </a:pPr>
            <a:endParaRPr lang="en-US" sz="2400" dirty="0" smtClean="0">
              <a:effectLst>
                <a:outerShdw blurRad="38100" dist="38100" dir="2700000" algn="tl">
                  <a:srgbClr val="000000">
                    <a:alpha val="43137"/>
                  </a:srgbClr>
                </a:outerShdw>
              </a:effectLst>
            </a:endParaRPr>
          </a:p>
          <a:p>
            <a:pPr algn="just" eaLnBrk="1" hangingPunct="1">
              <a:lnSpc>
                <a:spcPct val="90000"/>
              </a:lnSpc>
              <a:defRPr/>
            </a:pPr>
            <a:endParaRPr lang="en-US" sz="2400" dirty="0" smtClean="0">
              <a:effectLst>
                <a:outerShdw blurRad="38100" dist="38100" dir="2700000" algn="tl">
                  <a:srgbClr val="000000">
                    <a:alpha val="43137"/>
                  </a:srgbClr>
                </a:outerShdw>
              </a:effectLst>
            </a:endParaRPr>
          </a:p>
        </p:txBody>
      </p:sp>
      <p:sp>
        <p:nvSpPr>
          <p:cNvPr id="9220"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55302" name="Rectangle 6"/>
          <p:cNvSpPr>
            <a:spLocks noGrp="1" noChangeArrowheads="1"/>
          </p:cNvSpPr>
          <p:nvPr>
            <p:ph type="body" idx="1"/>
          </p:nvPr>
        </p:nvSpPr>
        <p:spPr>
          <a:xfrm>
            <a:off x="0" y="835025"/>
            <a:ext cx="9124950" cy="6022975"/>
          </a:xfrm>
        </p:spPr>
        <p:txBody>
          <a:bodyPr/>
          <a:lstStyle/>
          <a:p>
            <a:pPr eaLnBrk="1" hangingPunct="1">
              <a:lnSpc>
                <a:spcPct val="90000"/>
              </a:lnSpc>
              <a:buFont typeface="Wingdings" pitchFamily="2" charset="2"/>
              <a:buNone/>
              <a:defRPr/>
            </a:pPr>
            <a:endParaRPr lang="en-US" sz="500" dirty="0" smtClean="0"/>
          </a:p>
          <a:p>
            <a:pPr algn="just" eaLnBrk="1" hangingPunct="1">
              <a:lnSpc>
                <a:spcPct val="90000"/>
              </a:lnSpc>
              <a:defRPr/>
            </a:pPr>
            <a:endParaRPr lang="en-US" sz="800" dirty="0" smtClean="0">
              <a:effectLst>
                <a:outerShdw blurRad="38100" dist="38100" dir="2700000" algn="tl">
                  <a:srgbClr val="000000">
                    <a:alpha val="43137"/>
                  </a:srgbClr>
                </a:outerShdw>
              </a:effectLst>
            </a:endParaRPr>
          </a:p>
          <a:p>
            <a:pPr algn="just" eaLnBrk="1" hangingPunct="1">
              <a:lnSpc>
                <a:spcPct val="90000"/>
              </a:lnSpc>
              <a:defRPr/>
            </a:pPr>
            <a:r>
              <a:rPr lang="en-US" sz="2350" dirty="0" smtClean="0">
                <a:effectLst>
                  <a:outerShdw blurRad="38100" dist="38100" dir="2700000" algn="tl">
                    <a:srgbClr val="000000">
                      <a:alpha val="43137"/>
                    </a:srgbClr>
                  </a:outerShdw>
                </a:effectLst>
              </a:rPr>
              <a:t>We perform meta-regression analysis using data from 42 empirical studies.</a:t>
            </a:r>
          </a:p>
          <a:p>
            <a:pPr algn="just" eaLnBrk="1" hangingPunct="1">
              <a:lnSpc>
                <a:spcPct val="90000"/>
              </a:lnSpc>
              <a:defRPr/>
            </a:pPr>
            <a:endParaRPr lang="en-US" sz="2350" dirty="0" smtClean="0">
              <a:effectLst>
                <a:outerShdw blurRad="38100" dist="38100" dir="2700000" algn="tl">
                  <a:srgbClr val="000000">
                    <a:alpha val="43137"/>
                  </a:srgbClr>
                </a:outerShdw>
              </a:effectLst>
            </a:endParaRPr>
          </a:p>
          <a:p>
            <a:pPr algn="just" eaLnBrk="1" hangingPunct="1">
              <a:lnSpc>
                <a:spcPct val="90000"/>
              </a:lnSpc>
              <a:defRPr/>
            </a:pPr>
            <a:r>
              <a:rPr lang="en-US" sz="2350" dirty="0" smtClean="0">
                <a:effectLst>
                  <a:outerShdw blurRad="38100" dist="38100" dir="2700000" algn="tl">
                    <a:srgbClr val="000000">
                      <a:alpha val="43137"/>
                    </a:srgbClr>
                  </a:outerShdw>
                </a:effectLst>
              </a:rPr>
              <a:t>However, the coding of the studies is ongoing and the number of studies included in the meta-sample will be considerably higher. </a:t>
            </a:r>
          </a:p>
          <a:p>
            <a:pPr algn="just" eaLnBrk="1" hangingPunct="1">
              <a:lnSpc>
                <a:spcPct val="90000"/>
              </a:lnSpc>
              <a:defRPr/>
            </a:pPr>
            <a:endParaRPr lang="en-US" sz="2350" dirty="0" smtClean="0">
              <a:effectLst>
                <a:outerShdw blurRad="38100" dist="38100" dir="2700000" algn="tl">
                  <a:srgbClr val="000000">
                    <a:alpha val="43137"/>
                  </a:srgbClr>
                </a:outerShdw>
              </a:effectLst>
            </a:endParaRPr>
          </a:p>
          <a:p>
            <a:pPr algn="just" eaLnBrk="1" hangingPunct="1">
              <a:lnSpc>
                <a:spcPct val="90000"/>
              </a:lnSpc>
              <a:defRPr/>
            </a:pPr>
            <a:r>
              <a:rPr lang="en-US" sz="2350" dirty="0" smtClean="0">
                <a:effectLst>
                  <a:outerShdw blurRad="38100" dist="38100" dir="2700000" algn="tl">
                    <a:srgbClr val="000000">
                      <a:alpha val="43137"/>
                    </a:srgbClr>
                  </a:outerShdw>
                </a:effectLst>
              </a:rPr>
              <a:t>Include all reported estimates in each study, any potential dependence among estimates is captured by study identifiers. </a:t>
            </a:r>
          </a:p>
          <a:p>
            <a:pPr algn="just" eaLnBrk="1" hangingPunct="1">
              <a:lnSpc>
                <a:spcPct val="90000"/>
              </a:lnSpc>
              <a:defRPr/>
            </a:pPr>
            <a:endParaRPr lang="en-US" sz="2350" dirty="0" smtClean="0">
              <a:effectLst>
                <a:outerShdw blurRad="38100" dist="38100" dir="2700000" algn="tl">
                  <a:srgbClr val="000000">
                    <a:alpha val="43137"/>
                  </a:srgbClr>
                </a:outerShdw>
              </a:effectLst>
            </a:endParaRPr>
          </a:p>
          <a:p>
            <a:pPr algn="just" eaLnBrk="1" hangingPunct="1">
              <a:lnSpc>
                <a:spcPct val="90000"/>
              </a:lnSpc>
              <a:defRPr/>
            </a:pPr>
            <a:r>
              <a:rPr lang="en-US" sz="2350" dirty="0" smtClean="0">
                <a:effectLst>
                  <a:outerShdw blurRad="38100" dist="38100" dir="2700000" algn="tl">
                    <a:srgbClr val="000000">
                      <a:alpha val="43137"/>
                    </a:srgbClr>
                  </a:outerShdw>
                </a:effectLst>
              </a:rPr>
              <a:t>Given that most studies include many estimations, we use all of them as independent regressions, report a total of 688 observations.</a:t>
            </a:r>
          </a:p>
          <a:p>
            <a:pPr algn="just" eaLnBrk="1" hangingPunct="1">
              <a:lnSpc>
                <a:spcPct val="90000"/>
              </a:lnSpc>
              <a:defRPr/>
            </a:pPr>
            <a:endParaRPr lang="en-US" sz="2350" dirty="0" smtClean="0">
              <a:effectLst>
                <a:outerShdw blurRad="38100" dist="38100" dir="2700000" algn="tl">
                  <a:srgbClr val="000000">
                    <a:alpha val="43137"/>
                  </a:srgbClr>
                </a:outerShdw>
              </a:effectLst>
            </a:endParaRPr>
          </a:p>
          <a:p>
            <a:pPr algn="just" eaLnBrk="1" hangingPunct="1">
              <a:lnSpc>
                <a:spcPct val="90000"/>
              </a:lnSpc>
              <a:defRPr/>
            </a:pPr>
            <a:r>
              <a:rPr lang="en-US" sz="2350" dirty="0" smtClean="0">
                <a:effectLst>
                  <a:outerShdw blurRad="38100" dist="38100" dir="2700000" algn="tl">
                    <a:srgbClr val="000000">
                      <a:alpha val="43137"/>
                    </a:srgbClr>
                  </a:outerShdw>
                </a:effectLst>
              </a:rPr>
              <a:t>We calculated the partial correlations from each study.</a:t>
            </a:r>
          </a:p>
        </p:txBody>
      </p:sp>
      <p:sp>
        <p:nvSpPr>
          <p:cNvPr id="10244"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0" y="0"/>
            <a:ext cx="9144000" cy="835025"/>
          </a:xfrm>
          <a:prstGeom prst="rect">
            <a:avLst/>
          </a:prstGeom>
          <a:gradFill rotWithShape="1">
            <a:gsLst>
              <a:gs pos="0">
                <a:srgbClr val="B2BCA8"/>
              </a:gs>
              <a:gs pos="100000">
                <a:schemeClr val="bg1"/>
              </a:gs>
            </a:gsLst>
            <a:lin ang="0" scaled="1"/>
          </a:gradFill>
          <a:ln w="12700" cap="sq">
            <a:noFill/>
            <a:miter lim="800000"/>
            <a:headEnd type="none" w="sm" len="sm"/>
            <a:tailEnd type="none" w="sm" len="sm"/>
          </a:ln>
        </p:spPr>
        <p:txBody>
          <a:bodyPr wrap="none" anchor="ctr"/>
          <a:lstStyle/>
          <a:p>
            <a:endParaRPr lang="el-GR"/>
          </a:p>
        </p:txBody>
      </p:sp>
      <p:sp>
        <p:nvSpPr>
          <p:cNvPr id="56326" name="Rectangle 6"/>
          <p:cNvSpPr>
            <a:spLocks noGrp="1" noChangeArrowheads="1"/>
          </p:cNvSpPr>
          <p:nvPr>
            <p:ph type="body" idx="1"/>
          </p:nvPr>
        </p:nvSpPr>
        <p:spPr>
          <a:xfrm>
            <a:off x="0" y="836613"/>
            <a:ext cx="9144000" cy="6021387"/>
          </a:xfrm>
        </p:spPr>
        <p:txBody>
          <a:bodyPr/>
          <a:lstStyle/>
          <a:p>
            <a:pPr marL="0" indent="0" eaLnBrk="1" fontAlgn="auto" hangingPunct="1">
              <a:lnSpc>
                <a:spcPct val="150000"/>
              </a:lnSpc>
              <a:spcBef>
                <a:spcPct val="0"/>
              </a:spcBef>
              <a:spcAft>
                <a:spcPts val="0"/>
              </a:spcAft>
              <a:buClr>
                <a:schemeClr val="tx1">
                  <a:shade val="95000"/>
                </a:schemeClr>
              </a:buClr>
              <a:buFont typeface="Arial" pitchFamily="34" charset="0"/>
              <a:buNone/>
              <a:defRPr/>
            </a:pPr>
            <a:r>
              <a:rPr lang="en-GB" sz="2600" i="1" dirty="0" smtClean="0"/>
              <a:t>The meta-regression model:</a:t>
            </a:r>
          </a:p>
          <a:p>
            <a:pPr marL="0" indent="0" algn="just" eaLnBrk="1" fontAlgn="auto" hangingPunct="1">
              <a:lnSpc>
                <a:spcPct val="150000"/>
              </a:lnSpc>
              <a:spcBef>
                <a:spcPct val="0"/>
              </a:spcBef>
              <a:spcAft>
                <a:spcPts val="0"/>
              </a:spcAft>
              <a:buClr>
                <a:schemeClr val="tx1">
                  <a:shade val="95000"/>
                </a:schemeClr>
              </a:buClr>
              <a:buFont typeface="Arial" pitchFamily="34" charset="0"/>
              <a:buNone/>
              <a:defRPr/>
            </a:pPr>
            <a:endParaRPr lang="en-GB" sz="900" i="1" dirty="0" smtClean="0"/>
          </a:p>
          <a:p>
            <a:pPr marL="548640" indent="-411480" eaLnBrk="1" fontAlgn="auto" hangingPunct="1">
              <a:spcAft>
                <a:spcPts val="0"/>
              </a:spcAft>
              <a:buClr>
                <a:schemeClr val="tx1">
                  <a:shade val="95000"/>
                </a:schemeClr>
              </a:buClr>
              <a:buFont typeface="Wingdings 2"/>
              <a:buChar char=""/>
              <a:defRPr/>
            </a:pPr>
            <a:r>
              <a:rPr lang="el-GR" sz="2400" dirty="0" smtClean="0">
                <a:latin typeface="Lucida Sans (Επικεφαλίδες)"/>
              </a:rPr>
              <a:t>β</a:t>
            </a:r>
            <a:r>
              <a:rPr lang="en-US" sz="2400" baseline="-25000" dirty="0" smtClean="0">
                <a:latin typeface="Lucida Sans (Επικεφαλίδες)"/>
              </a:rPr>
              <a:t>j</a:t>
            </a:r>
            <a:r>
              <a:rPr lang="en-US" sz="2400" dirty="0" smtClean="0">
                <a:latin typeface="Lucida Sans (Επικεφαλίδες)"/>
              </a:rPr>
              <a:t> = </a:t>
            </a:r>
            <a:r>
              <a:rPr lang="el-GR" sz="2400" dirty="0" smtClean="0">
                <a:latin typeface="Lucida Sans (Επικεφαλίδες)"/>
              </a:rPr>
              <a:t>β</a:t>
            </a:r>
            <a:r>
              <a:rPr lang="en-US" sz="2400" baseline="-25000" dirty="0" smtClean="0">
                <a:latin typeface="Lucida Sans (Επικεφαλίδες)"/>
              </a:rPr>
              <a:t>0</a:t>
            </a:r>
            <a:r>
              <a:rPr lang="en-US" sz="2400" dirty="0" smtClean="0">
                <a:latin typeface="Lucida Sans (Επικεφαλίδες)"/>
              </a:rPr>
              <a:t> + </a:t>
            </a:r>
            <a:r>
              <a:rPr lang="el-GR" sz="2400" dirty="0" smtClean="0">
                <a:latin typeface="Lucida Sans (Επικεφαλίδες)"/>
              </a:rPr>
              <a:t>Σα</a:t>
            </a:r>
            <a:r>
              <a:rPr lang="en-US" sz="2400" baseline="-25000" dirty="0" err="1" smtClean="0">
                <a:latin typeface="Lucida Sans (Επικεφαλίδες)"/>
              </a:rPr>
              <a:t>k</a:t>
            </a:r>
            <a:r>
              <a:rPr lang="en-US" sz="2400" dirty="0" err="1" smtClean="0">
                <a:latin typeface="Lucida Sans (Επικεφαλίδες)"/>
              </a:rPr>
              <a:t>Z</a:t>
            </a:r>
            <a:r>
              <a:rPr lang="en-US" sz="2400" baseline="-25000" dirty="0" err="1" smtClean="0">
                <a:latin typeface="Lucida Sans (Επικεφαλίδες)"/>
              </a:rPr>
              <a:t>jk</a:t>
            </a:r>
            <a:r>
              <a:rPr lang="en-US" sz="2400" dirty="0" smtClean="0">
                <a:latin typeface="Lucida Sans (Επικεφαλίδες)"/>
              </a:rPr>
              <a:t> + </a:t>
            </a:r>
            <a:r>
              <a:rPr lang="el-GR" sz="2400" dirty="0" smtClean="0">
                <a:latin typeface="Lucida Sans (Επικεφαλίδες)"/>
              </a:rPr>
              <a:t>β</a:t>
            </a:r>
            <a:r>
              <a:rPr lang="en-US" sz="2400" baseline="-25000" dirty="0" smtClean="0">
                <a:latin typeface="Lucida Sans (Επικεφαλίδες)"/>
              </a:rPr>
              <a:t>1</a:t>
            </a:r>
            <a:r>
              <a:rPr lang="en-US" sz="2400" dirty="0" smtClean="0">
                <a:latin typeface="Lucida Sans (Επικεφαλίδες)"/>
              </a:rPr>
              <a:t>se</a:t>
            </a:r>
            <a:r>
              <a:rPr lang="en-US" sz="2400" baseline="-25000" dirty="0" smtClean="0">
                <a:latin typeface="Lucida Sans (Επικεφαλίδες)"/>
              </a:rPr>
              <a:t>j</a:t>
            </a:r>
            <a:r>
              <a:rPr lang="en-US" sz="2400" dirty="0" smtClean="0">
                <a:latin typeface="Lucida Sans (Επικεφαλίδες)"/>
              </a:rPr>
              <a:t> + </a:t>
            </a:r>
            <a:r>
              <a:rPr lang="en-US" sz="2400" dirty="0" err="1" smtClean="0">
                <a:latin typeface="Lucida Sans (Επικεφαλίδες)"/>
              </a:rPr>
              <a:t>u</a:t>
            </a:r>
            <a:r>
              <a:rPr lang="en-US" sz="2400" baseline="-25000" dirty="0" err="1" smtClean="0">
                <a:latin typeface="Lucida Sans (Επικεφαλίδες)"/>
              </a:rPr>
              <a:t>j</a:t>
            </a:r>
            <a:r>
              <a:rPr lang="en-US" sz="2400" dirty="0" smtClean="0">
                <a:latin typeface="Lucida Sans (Επικεφαλίδες)"/>
              </a:rPr>
              <a:t> 	(1), where:</a:t>
            </a:r>
          </a:p>
          <a:p>
            <a:pPr marL="548640" indent="-411480" eaLnBrk="1" fontAlgn="auto" hangingPunct="1">
              <a:spcAft>
                <a:spcPts val="0"/>
              </a:spcAft>
              <a:buClr>
                <a:schemeClr val="tx1">
                  <a:shade val="95000"/>
                </a:schemeClr>
              </a:buClr>
              <a:buFont typeface="Wingdings 2"/>
              <a:buChar char=""/>
              <a:defRPr/>
            </a:pPr>
            <a:endParaRPr lang="en-US" sz="2400" dirty="0" smtClean="0">
              <a:latin typeface="Lucida Sans (Επικεφαλίδες)"/>
            </a:endParaRPr>
          </a:p>
          <a:p>
            <a:pPr marL="0" indent="0" algn="just" eaLnBrk="1" fontAlgn="auto" hangingPunct="1">
              <a:spcAft>
                <a:spcPts val="0"/>
              </a:spcAft>
              <a:buClr>
                <a:schemeClr val="tx1">
                  <a:shade val="95000"/>
                </a:schemeClr>
              </a:buClr>
              <a:buFont typeface="Arial" pitchFamily="34" charset="0"/>
              <a:buNone/>
              <a:defRPr/>
            </a:pPr>
            <a:r>
              <a:rPr lang="en-US" sz="2400" dirty="0" err="1" smtClean="0">
                <a:latin typeface="Lucida Sans (Επικεφαλίδες)"/>
              </a:rPr>
              <a:t>β</a:t>
            </a:r>
            <a:r>
              <a:rPr lang="en-US" sz="2400" baseline="-25000" dirty="0" err="1" smtClean="0">
                <a:latin typeface="Lucida Sans (Επικεφαλίδες)"/>
              </a:rPr>
              <a:t>j</a:t>
            </a:r>
            <a:r>
              <a:rPr lang="en-US" sz="2400" baseline="-25000" dirty="0" smtClean="0">
                <a:latin typeface="Lucida Sans (Επικεφαλίδες)"/>
              </a:rPr>
              <a:t> </a:t>
            </a:r>
            <a:r>
              <a:rPr lang="en-US" sz="2400" dirty="0" smtClean="0">
                <a:latin typeface="Lucida Sans (Επικεφαλίδες)"/>
              </a:rPr>
              <a:t>reported estimate of health coefficient of </a:t>
            </a:r>
            <a:r>
              <a:rPr lang="en-US" sz="2400" dirty="0" err="1" smtClean="0">
                <a:latin typeface="Lucida Sans (Επικεφαλίδες)"/>
              </a:rPr>
              <a:t>j</a:t>
            </a:r>
            <a:r>
              <a:rPr lang="en-US" sz="2400" baseline="30000" dirty="0" err="1" smtClean="0">
                <a:latin typeface="Lucida Sans (Επικεφαλίδες)"/>
              </a:rPr>
              <a:t>th</a:t>
            </a:r>
            <a:r>
              <a:rPr lang="en-US" sz="2400" dirty="0" smtClean="0">
                <a:latin typeface="Lucida Sans (Επικεφαλίδες)"/>
              </a:rPr>
              <a:t> study,</a:t>
            </a:r>
          </a:p>
          <a:p>
            <a:pPr marL="0" indent="0" algn="just" eaLnBrk="1" fontAlgn="auto" hangingPunct="1">
              <a:spcAft>
                <a:spcPts val="0"/>
              </a:spcAft>
              <a:buClr>
                <a:schemeClr val="tx1">
                  <a:shade val="95000"/>
                </a:schemeClr>
              </a:buClr>
              <a:buFont typeface="Arial" pitchFamily="34" charset="0"/>
              <a:buNone/>
              <a:defRPr/>
            </a:pPr>
            <a:endParaRPr lang="en-US" sz="1200" dirty="0" smtClean="0">
              <a:latin typeface="Lucida Sans (Επικεφαλίδες)"/>
            </a:endParaRPr>
          </a:p>
          <a:p>
            <a:pPr marL="0" indent="0" algn="just" eaLnBrk="1" fontAlgn="auto" hangingPunct="1">
              <a:spcAft>
                <a:spcPts val="0"/>
              </a:spcAft>
              <a:buClr>
                <a:schemeClr val="tx1">
                  <a:shade val="95000"/>
                </a:schemeClr>
              </a:buClr>
              <a:buFont typeface="Arial" pitchFamily="34" charset="0"/>
              <a:buNone/>
              <a:defRPr/>
            </a:pPr>
            <a:r>
              <a:rPr lang="en-US" sz="2400" dirty="0" smtClean="0">
                <a:latin typeface="Lucida Sans (Επικεφαλίδες)"/>
              </a:rPr>
              <a:t>β</a:t>
            </a:r>
            <a:r>
              <a:rPr lang="en-US" sz="2400" baseline="-25000" dirty="0" smtClean="0">
                <a:latin typeface="Lucida Sans (Επικεφαλίδες)"/>
              </a:rPr>
              <a:t>0</a:t>
            </a:r>
            <a:r>
              <a:rPr lang="en-US" sz="2400" dirty="0" smtClean="0">
                <a:latin typeface="Lucida Sans (Επικεφαλίδες)"/>
              </a:rPr>
              <a:t> true value of health coefficient, </a:t>
            </a:r>
          </a:p>
          <a:p>
            <a:pPr marL="0" indent="0" algn="just" eaLnBrk="1" fontAlgn="auto" hangingPunct="1">
              <a:spcAft>
                <a:spcPts val="0"/>
              </a:spcAft>
              <a:buClr>
                <a:schemeClr val="tx1">
                  <a:shade val="95000"/>
                </a:schemeClr>
              </a:buClr>
              <a:buFont typeface="Arial" pitchFamily="34" charset="0"/>
              <a:buNone/>
              <a:defRPr/>
            </a:pPr>
            <a:endParaRPr lang="en-US" sz="1200" dirty="0" smtClean="0">
              <a:latin typeface="Lucida Sans (Επικεφαλίδες)"/>
            </a:endParaRPr>
          </a:p>
          <a:p>
            <a:pPr marL="0" indent="0" algn="just" eaLnBrk="1" fontAlgn="auto" hangingPunct="1">
              <a:spcAft>
                <a:spcPts val="0"/>
              </a:spcAft>
              <a:buClr>
                <a:schemeClr val="tx1">
                  <a:shade val="95000"/>
                </a:schemeClr>
              </a:buClr>
              <a:buFont typeface="Arial" pitchFamily="34" charset="0"/>
              <a:buNone/>
              <a:defRPr/>
            </a:pPr>
            <a:r>
              <a:rPr lang="en-US" sz="2400" dirty="0" err="1" smtClean="0">
                <a:latin typeface="Lucida Sans (Επικεφαλίδες)"/>
              </a:rPr>
              <a:t>Z</a:t>
            </a:r>
            <a:r>
              <a:rPr lang="en-US" sz="2400" baseline="-25000" dirty="0" err="1" smtClean="0">
                <a:latin typeface="Lucida Sans (Επικεφαλίδες)"/>
              </a:rPr>
              <a:t>jk</a:t>
            </a:r>
            <a:r>
              <a:rPr lang="en-US" sz="2400" dirty="0" smtClean="0">
                <a:latin typeface="Lucida Sans (Επικεφαλίδες)"/>
              </a:rPr>
              <a:t> moderator variables which explain variation in </a:t>
            </a:r>
            <a:r>
              <a:rPr lang="en-US" sz="2400" dirty="0" err="1" smtClean="0">
                <a:latin typeface="Lucida Sans (Επικεφαλίδες)"/>
              </a:rPr>
              <a:t>β</a:t>
            </a:r>
            <a:r>
              <a:rPr lang="en-US" sz="2400" baseline="-25000" dirty="0" err="1" smtClean="0">
                <a:latin typeface="Lucida Sans (Επικεφαλίδες)"/>
              </a:rPr>
              <a:t>j</a:t>
            </a:r>
            <a:r>
              <a:rPr lang="en-US" sz="2400" dirty="0" smtClean="0">
                <a:latin typeface="Lucida Sans (Επικεφαλίδες)"/>
              </a:rPr>
              <a:t>, </a:t>
            </a:r>
          </a:p>
          <a:p>
            <a:pPr marL="0" indent="0" algn="just" eaLnBrk="1" fontAlgn="auto" hangingPunct="1">
              <a:spcAft>
                <a:spcPts val="0"/>
              </a:spcAft>
              <a:buClr>
                <a:schemeClr val="tx1">
                  <a:shade val="95000"/>
                </a:schemeClr>
              </a:buClr>
              <a:buFont typeface="Arial" pitchFamily="34" charset="0"/>
              <a:buNone/>
              <a:defRPr/>
            </a:pPr>
            <a:endParaRPr lang="en-US" sz="1200" dirty="0" smtClean="0">
              <a:latin typeface="Lucida Sans (Επικεφαλίδες)"/>
            </a:endParaRPr>
          </a:p>
          <a:p>
            <a:pPr marL="0" indent="0" algn="just" eaLnBrk="1" fontAlgn="auto" hangingPunct="1">
              <a:spcAft>
                <a:spcPts val="0"/>
              </a:spcAft>
              <a:buClr>
                <a:schemeClr val="tx1">
                  <a:shade val="95000"/>
                </a:schemeClr>
              </a:buClr>
              <a:buFont typeface="Arial" pitchFamily="34" charset="0"/>
              <a:buNone/>
              <a:defRPr/>
            </a:pPr>
            <a:r>
              <a:rPr lang="en-US" sz="2400" dirty="0" err="1" smtClean="0">
                <a:latin typeface="Lucida Sans (Επικεφαλίδες)"/>
              </a:rPr>
              <a:t>α</a:t>
            </a:r>
            <a:r>
              <a:rPr lang="en-US" sz="2400" baseline="-25000" dirty="0" err="1" smtClean="0">
                <a:latin typeface="Lucida Sans (Επικεφαλίδες)"/>
              </a:rPr>
              <a:t>k</a:t>
            </a:r>
            <a:r>
              <a:rPr lang="en-US" sz="2400" dirty="0" smtClean="0">
                <a:latin typeface="Lucida Sans (Επικεφαλίδες)"/>
              </a:rPr>
              <a:t> MRA coefficients reflecting effect of particular study characteristics </a:t>
            </a:r>
          </a:p>
          <a:p>
            <a:pPr marL="0" indent="0" algn="just" eaLnBrk="1" fontAlgn="auto" hangingPunct="1">
              <a:spcAft>
                <a:spcPts val="0"/>
              </a:spcAft>
              <a:buClr>
                <a:schemeClr val="tx1">
                  <a:shade val="95000"/>
                </a:schemeClr>
              </a:buClr>
              <a:buFont typeface="Arial" pitchFamily="34" charset="0"/>
              <a:buNone/>
              <a:defRPr/>
            </a:pPr>
            <a:endParaRPr lang="en-US" sz="1200" dirty="0" smtClean="0">
              <a:latin typeface="Lucida Sans (Επικεφαλίδες)"/>
            </a:endParaRPr>
          </a:p>
          <a:p>
            <a:pPr marL="0" indent="0" algn="just" eaLnBrk="1" fontAlgn="auto" hangingPunct="1">
              <a:spcAft>
                <a:spcPts val="0"/>
              </a:spcAft>
              <a:buClr>
                <a:schemeClr val="tx1">
                  <a:shade val="95000"/>
                </a:schemeClr>
              </a:buClr>
              <a:buFont typeface="Arial" pitchFamily="34" charset="0"/>
              <a:buNone/>
              <a:defRPr/>
            </a:pPr>
            <a:r>
              <a:rPr lang="en-US" sz="2400" dirty="0" err="1" smtClean="0">
                <a:latin typeface="Lucida Sans (Επικεφαλίδες)"/>
              </a:rPr>
              <a:t>se</a:t>
            </a:r>
            <a:r>
              <a:rPr lang="en-US" sz="2400" baseline="-25000" dirty="0" err="1" smtClean="0">
                <a:latin typeface="Lucida Sans (Επικεφαλίδες)"/>
              </a:rPr>
              <a:t>j</a:t>
            </a:r>
            <a:r>
              <a:rPr lang="en-US" sz="2400" dirty="0" smtClean="0">
                <a:latin typeface="Lucida Sans (Επικεφαλίδες)"/>
              </a:rPr>
              <a:t> standard error of coefficient of </a:t>
            </a:r>
            <a:r>
              <a:rPr lang="en-US" sz="2400" dirty="0" err="1" smtClean="0">
                <a:latin typeface="Lucida Sans (Επικεφαλίδες)"/>
              </a:rPr>
              <a:t>j</a:t>
            </a:r>
            <a:r>
              <a:rPr lang="en-US" sz="2400" baseline="30000" dirty="0" err="1" smtClean="0">
                <a:latin typeface="Lucida Sans (Επικεφαλίδες)"/>
              </a:rPr>
              <a:t>th</a:t>
            </a:r>
            <a:r>
              <a:rPr lang="en-US" sz="2400" dirty="0" smtClean="0">
                <a:latin typeface="Lucida Sans (Επικεφαλίδες)"/>
              </a:rPr>
              <a:t> study</a:t>
            </a:r>
          </a:p>
          <a:p>
            <a:pPr marL="0" indent="0" algn="just" eaLnBrk="1" fontAlgn="auto" hangingPunct="1">
              <a:spcAft>
                <a:spcPts val="0"/>
              </a:spcAft>
              <a:buClr>
                <a:schemeClr val="tx1">
                  <a:shade val="95000"/>
                </a:schemeClr>
              </a:buClr>
              <a:buFont typeface="Arial" pitchFamily="34" charset="0"/>
              <a:buNone/>
              <a:defRPr/>
            </a:pPr>
            <a:endParaRPr lang="en-US" sz="1200" dirty="0" smtClean="0">
              <a:latin typeface="Lucida Sans (Επικεφαλίδες)"/>
            </a:endParaRPr>
          </a:p>
          <a:p>
            <a:pPr marL="0" indent="0" algn="just" eaLnBrk="1" fontAlgn="auto" hangingPunct="1">
              <a:spcAft>
                <a:spcPts val="0"/>
              </a:spcAft>
              <a:buClr>
                <a:schemeClr val="tx1">
                  <a:shade val="95000"/>
                </a:schemeClr>
              </a:buClr>
              <a:buFont typeface="Arial" pitchFamily="34" charset="0"/>
              <a:buNone/>
              <a:defRPr/>
            </a:pPr>
            <a:r>
              <a:rPr lang="en-US" sz="2400" dirty="0" err="1" smtClean="0">
                <a:latin typeface="Lucida Sans (Επικεφαλίδες)"/>
              </a:rPr>
              <a:t>u</a:t>
            </a:r>
            <a:r>
              <a:rPr lang="en-US" sz="2400" baseline="-25000" dirty="0" err="1" smtClean="0">
                <a:latin typeface="Lucida Sans (Επικεφαλίδες)"/>
              </a:rPr>
              <a:t>j</a:t>
            </a:r>
            <a:r>
              <a:rPr lang="en-US" sz="2400" dirty="0" smtClean="0">
                <a:latin typeface="Lucida Sans (Επικεφαλίδες)"/>
              </a:rPr>
              <a:t> meta-regression disturbance term.</a:t>
            </a:r>
          </a:p>
          <a:p>
            <a:pPr algn="ctr" eaLnBrk="1" hangingPunct="1">
              <a:buFont typeface="Wingdings" pitchFamily="2" charset="2"/>
              <a:buNone/>
              <a:defRPr/>
            </a:pPr>
            <a:r>
              <a:rPr lang="en-GB" sz="2400" i="1" dirty="0" smtClean="0"/>
              <a:t>.</a:t>
            </a:r>
            <a:endParaRPr lang="en-US" sz="2400" dirty="0" smtClean="0"/>
          </a:p>
        </p:txBody>
      </p:sp>
      <p:sp>
        <p:nvSpPr>
          <p:cNvPr id="11268" name="Rectangle 7"/>
          <p:cNvSpPr>
            <a:spLocks noChangeArrowheads="1"/>
          </p:cNvSpPr>
          <p:nvPr/>
        </p:nvSpPr>
        <p:spPr bwMode="auto">
          <a:xfrm>
            <a:off x="2097088" y="0"/>
            <a:ext cx="6938962" cy="836613"/>
          </a:xfrm>
          <a:prstGeom prst="rect">
            <a:avLst/>
          </a:prstGeom>
          <a:noFill/>
          <a:ln w="9525">
            <a:noFill/>
            <a:miter lim="800000"/>
            <a:headEnd/>
            <a:tailEnd/>
          </a:ln>
        </p:spPr>
        <p:txBody>
          <a:bodyPr anchor="ctr"/>
          <a:lstStyle/>
          <a:p>
            <a:pPr algn="r"/>
            <a:r>
              <a:rPr lang="en-US" sz="1400">
                <a:solidFill>
                  <a:schemeClr val="tx2"/>
                </a:solidFill>
                <a:latin typeface="Arial Black" pitchFamily="34" charset="0"/>
              </a:rPr>
              <a:t>2015 MAER-Net Colloquium</a:t>
            </a:r>
            <a:endParaRPr lang="el-GR" sz="1400">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bg1"/>
            </a:gs>
          </a:gsLst>
          <a:lin ang="0" scaled="1"/>
        </a:gra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accent1"/>
            </a:gs>
            <a:gs pos="100000">
              <a:schemeClr val="bg1"/>
            </a:gs>
          </a:gsLst>
          <a:lin ang="0" scaled="1"/>
        </a:gra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5883</TotalTime>
  <Words>2664</Words>
  <Application>Microsoft Office PowerPoint</Application>
  <PresentationFormat>Προβολή στην οθόνη (4:3)</PresentationFormat>
  <Paragraphs>860</Paragraphs>
  <Slides>21</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Digital Dots</vt:lpstr>
      <vt:lpstr>HEALTH AND GROWTH: A META-REGRESSION ANALYSIS</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vector>
  </TitlesOfParts>
  <Company>Philip Scandalides Web Content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Συμβουλές για επιτυχημένες παρουσιάσεις στο PowerPoint</dc:title>
  <dc:creator>Philip Scandalides</dc:creator>
  <cp:lastModifiedBy>Γεώργιος Γιώτης</cp:lastModifiedBy>
  <cp:revision>226</cp:revision>
  <dcterms:created xsi:type="dcterms:W3CDTF">2004-05-12T12:24:06Z</dcterms:created>
  <dcterms:modified xsi:type="dcterms:W3CDTF">2015-09-15T09:18:02Z</dcterms:modified>
</cp:coreProperties>
</file>