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8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4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CB67-AE13-1348-9387-00C478915F2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B5A2-D765-9149-B75B-93C0D5DD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022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/>
              <a:t>A Meta-Regression Analysis of Intergenerational Transmission of Income and the “Great-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Gatsby Curve”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dirty="0" smtClean="0"/>
              <a:t>MAER-NET </a:t>
            </a:r>
            <a:r>
              <a:rPr lang="en-US" dirty="0" err="1" smtClean="0"/>
              <a:t>Colloqium</a:t>
            </a:r>
            <a:r>
              <a:rPr lang="en-US" dirty="0" smtClean="0"/>
              <a:t>, </a:t>
            </a:r>
          </a:p>
          <a:p>
            <a:r>
              <a:rPr lang="en-US" dirty="0" smtClean="0"/>
              <a:t>Prague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72940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Francisco Perez-Arce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813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19" y="41395"/>
            <a:ext cx="8229600" cy="1143000"/>
          </a:xfrm>
        </p:spPr>
        <p:txBody>
          <a:bodyPr/>
          <a:lstStyle/>
          <a:p>
            <a:r>
              <a:rPr lang="en-US" dirty="0" smtClean="0"/>
              <a:t>Different Measures of ITGI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51302"/>
              </p:ext>
            </p:extLst>
          </p:nvPr>
        </p:nvGraphicFramePr>
        <p:xfrm>
          <a:off x="2267777" y="1120323"/>
          <a:ext cx="5320472" cy="586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6032500" imgH="6654800" progId="Word.Document.12">
                  <p:embed/>
                </p:oleObj>
              </mc:Choice>
              <mc:Fallback>
                <p:oleObj name="Document" r:id="rId3" imgW="6032500" imgH="665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77" y="1120323"/>
                        <a:ext cx="5320472" cy="586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6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951636"/>
              </p:ext>
            </p:extLst>
          </p:nvPr>
        </p:nvGraphicFramePr>
        <p:xfrm>
          <a:off x="1555750" y="1020084"/>
          <a:ext cx="5195745" cy="574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6032500" imgH="6667500" progId="Word.Document.12">
                  <p:embed/>
                </p:oleObj>
              </mc:Choice>
              <mc:Fallback>
                <p:oleObj name="Document" r:id="rId3" imgW="6032500" imgH="666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0" y="1020084"/>
                        <a:ext cx="5195745" cy="5742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Contemporaneous Inequality more strongly correlated than childhood inequality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30502"/>
              </p:ext>
            </p:extLst>
          </p:nvPr>
        </p:nvGraphicFramePr>
        <p:xfrm>
          <a:off x="457200" y="2189043"/>
          <a:ext cx="7722063" cy="377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6032500" imgH="2946400" progId="Word.Document.12">
                  <p:embed/>
                </p:oleObj>
              </mc:Choice>
              <mc:Fallback>
                <p:oleObj name="Document" r:id="rId3" imgW="6032500" imgH="294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189043"/>
                        <a:ext cx="7722063" cy="377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35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expand this analysis to a regression framework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903720"/>
              </p:ext>
            </p:extLst>
          </p:nvPr>
        </p:nvGraphicFramePr>
        <p:xfrm>
          <a:off x="1413462" y="1417638"/>
          <a:ext cx="60579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6057900" imgH="5270500" progId="Word.Document.12">
                  <p:embed/>
                </p:oleObj>
              </mc:Choice>
              <mc:Fallback>
                <p:oleObj name="Document" r:id="rId3" imgW="6057900" imgH="527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3462" y="1417638"/>
                        <a:ext cx="6057900" cy="527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05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18712"/>
              </p:ext>
            </p:extLst>
          </p:nvPr>
        </p:nvGraphicFramePr>
        <p:xfrm>
          <a:off x="1101492" y="0"/>
          <a:ext cx="6842205" cy="685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3" imgW="7556500" imgH="7670800" progId="Word.Document.12">
                  <p:embed/>
                </p:oleObj>
              </mc:Choice>
              <mc:Fallback>
                <p:oleObj name="Document" r:id="rId3" imgW="7556500" imgH="767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1492" y="0"/>
                        <a:ext cx="6842205" cy="6851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94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Gatsby Curve Across Time (1/3)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41850"/>
              </p:ext>
            </p:extLst>
          </p:nvPr>
        </p:nvGraphicFramePr>
        <p:xfrm>
          <a:off x="1555750" y="1262717"/>
          <a:ext cx="60325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3" imgW="6032500" imgH="4876800" progId="Word.Document.12">
                  <p:embed/>
                </p:oleObj>
              </mc:Choice>
              <mc:Fallback>
                <p:oleObj name="Document" r:id="rId3" imgW="6032500" imgH="487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0" y="1262717"/>
                        <a:ext cx="60325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8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Gatsby Curve Across Time (2/3)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351153"/>
              </p:ext>
            </p:extLst>
          </p:nvPr>
        </p:nvGraphicFramePr>
        <p:xfrm>
          <a:off x="1555749" y="1720850"/>
          <a:ext cx="6845983" cy="387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3" imgW="6032500" imgH="3416300" progId="Word.Document.12">
                  <p:embed/>
                </p:oleObj>
              </mc:Choice>
              <mc:Fallback>
                <p:oleObj name="Document" r:id="rId3" imgW="6032500" imgH="341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49" y="1720850"/>
                        <a:ext cx="6845983" cy="387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18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Gatsby Curve Across Time (3/3)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36" y="2731452"/>
            <a:ext cx="4056079" cy="3332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190" y="2047358"/>
            <a:ext cx="461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United Kingdom, </a:t>
            </a:r>
            <a:r>
              <a:rPr lang="en-US" dirty="0" err="1"/>
              <a:t>Blanden</a:t>
            </a:r>
            <a:r>
              <a:rPr lang="en-US" dirty="0"/>
              <a:t> and </a:t>
            </a:r>
            <a:r>
              <a:rPr lang="en-US" dirty="0" err="1"/>
              <a:t>Machin</a:t>
            </a:r>
            <a:r>
              <a:rPr lang="en-US" dirty="0"/>
              <a:t> (2008).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Country (and country/study) Fixed Effects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37263"/>
              </p:ext>
            </p:extLst>
          </p:nvPr>
        </p:nvGraphicFramePr>
        <p:xfrm>
          <a:off x="1257958" y="1491576"/>
          <a:ext cx="60579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ocument" r:id="rId3" imgW="6057900" imgH="5207000" progId="Word.Document.12">
                  <p:embed/>
                </p:oleObj>
              </mc:Choice>
              <mc:Fallback>
                <p:oleObj name="Document" r:id="rId3" imgW="6057900" imgH="520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958" y="1491576"/>
                        <a:ext cx="6057900" cy="520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69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Cross-Country Correlation depicted in the Great-Gatsby Curve is:</a:t>
            </a:r>
          </a:p>
          <a:p>
            <a:pPr lvl="1"/>
            <a:r>
              <a:rPr lang="en-US" dirty="0" smtClean="0"/>
              <a:t>Robust to controlling for methodology of studies</a:t>
            </a:r>
          </a:p>
          <a:p>
            <a:pPr lvl="1"/>
            <a:r>
              <a:rPr lang="en-US" dirty="0" smtClean="0"/>
              <a:t>Robust to different measure of IGTI</a:t>
            </a:r>
          </a:p>
          <a:p>
            <a:pPr lvl="1"/>
            <a:r>
              <a:rPr lang="en-US" dirty="0" smtClean="0"/>
              <a:t>Robust, but to different degrees of strength, to the “location” of Income Inequality</a:t>
            </a:r>
          </a:p>
          <a:p>
            <a:r>
              <a:rPr lang="en-US" dirty="0" smtClean="0"/>
              <a:t>There is no evidence that within-country changes in Income Inequality is equally related to IGTI </a:t>
            </a:r>
          </a:p>
          <a:p>
            <a:r>
              <a:rPr lang="en-US" dirty="0" smtClean="0"/>
              <a:t>Possible explanations are:</a:t>
            </a:r>
          </a:p>
          <a:p>
            <a:pPr lvl="1"/>
            <a:r>
              <a:rPr lang="en-US" dirty="0" smtClean="0"/>
              <a:t>Lack of power </a:t>
            </a:r>
          </a:p>
          <a:p>
            <a:pPr lvl="1"/>
            <a:r>
              <a:rPr lang="en-US" dirty="0" smtClean="0"/>
              <a:t>Differences in drivers of change </a:t>
            </a:r>
          </a:p>
          <a:p>
            <a:pPr lvl="1"/>
            <a:r>
              <a:rPr lang="en-US" dirty="0" smtClean="0"/>
              <a:t>Corrective policies.</a:t>
            </a:r>
          </a:p>
        </p:txBody>
      </p:sp>
    </p:spTree>
    <p:extLst>
      <p:ext uri="{BB962C8B-B14F-4D97-AF65-F5344CB8AC3E}">
        <p14:creationId xmlns:p14="http://schemas.microsoft.com/office/powerpoint/2010/main" val="390414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a relationship between inequality and inequality of opportunity?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1476"/>
            <a:ext cx="8229600" cy="4525963"/>
          </a:xfrm>
        </p:spPr>
        <p:txBody>
          <a:bodyPr/>
          <a:lstStyle/>
          <a:p>
            <a:r>
              <a:rPr lang="en-US" dirty="0" smtClean="0"/>
              <a:t>Concern that recent increases in inequality may make societies less “static”</a:t>
            </a:r>
          </a:p>
          <a:p>
            <a:endParaRPr lang="en-US" dirty="0"/>
          </a:p>
          <a:p>
            <a:r>
              <a:rPr lang="en-US" dirty="0" smtClean="0"/>
              <a:t>Are high levels of inequality consistent with the “American Dream”?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9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There is a cross-country correlation </a:t>
            </a:r>
            <a:r>
              <a:rPr lang="en-US" sz="2800" dirty="0" smtClean="0"/>
              <a:t>between</a:t>
            </a:r>
            <a:r>
              <a:rPr lang="en-US" sz="3200" dirty="0" smtClean="0"/>
              <a:t> income inequality and Intergenerational Elasticity (IGE) of Child to Parent Income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1" y="1961151"/>
            <a:ext cx="7250890" cy="12056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IGE is a measure of Intergenerational Transmission of Income (IGTI). (From a regression of child income (in logs) to (parental income)</a:t>
            </a:r>
          </a:p>
          <a:p>
            <a:r>
              <a:rPr lang="en-US" sz="2200" dirty="0" smtClean="0"/>
              <a:t>The “Great </a:t>
            </a:r>
            <a:r>
              <a:rPr lang="en-US" sz="2200" dirty="0" err="1" smtClean="0"/>
              <a:t>Gabsy</a:t>
            </a:r>
            <a:r>
              <a:rPr lang="en-US" sz="2200" dirty="0" smtClean="0"/>
              <a:t>” Curve from Krueger (2012)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27" y="3337568"/>
            <a:ext cx="5643154" cy="35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Futile to ask whether there is a causal relation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1814" cy="1389751"/>
          </a:xfrm>
        </p:spPr>
        <p:txBody>
          <a:bodyPr/>
          <a:lstStyle/>
          <a:p>
            <a:r>
              <a:rPr lang="en-US" dirty="0" smtClean="0"/>
              <a:t>Several mechanisms lie behind the relationship.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9" y="2620226"/>
            <a:ext cx="6498238" cy="3086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03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the Great-Gatsby Curve further: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different measures of Income Inequality and intergenerational transmission of income yield different results?</a:t>
            </a:r>
          </a:p>
          <a:p>
            <a:r>
              <a:rPr lang="en-US" dirty="0" smtClean="0"/>
              <a:t>Does the within country (across time) changes in inequality also related to changes in IGTI</a:t>
            </a:r>
          </a:p>
          <a:p>
            <a:pPr lvl="1"/>
            <a:r>
              <a:rPr lang="en-US" dirty="0" smtClean="0"/>
              <a:t>(can be seen as the panel data version of the Great Gatsby)</a:t>
            </a:r>
          </a:p>
          <a:p>
            <a:r>
              <a:rPr lang="en-US" dirty="0" smtClean="0"/>
              <a:t>Do the methodology used in estimating IGTI influence the 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7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Meta-Regression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IGE and other measures of IGTI are derived from research studies</a:t>
            </a:r>
          </a:p>
          <a:p>
            <a:pPr lvl="1"/>
            <a:r>
              <a:rPr lang="en-US" dirty="0" smtClean="0"/>
              <a:t> there are no official and comparable statistics on it.</a:t>
            </a:r>
          </a:p>
          <a:p>
            <a:r>
              <a:rPr lang="en-US" dirty="0" smtClean="0"/>
              <a:t>It allows us to control for differences in methodology and context.</a:t>
            </a:r>
          </a:p>
        </p:txBody>
      </p:sp>
    </p:spTree>
    <p:extLst>
      <p:ext uri="{BB962C8B-B14F-4D97-AF65-F5344CB8AC3E}">
        <p14:creationId xmlns:p14="http://schemas.microsoft.com/office/powerpoint/2010/main" val="341448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work in progress!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Collect studies that estimate indicators of IGTI such as : IGE, parent-child correlations, income transition matrices, rank-rank correlations</a:t>
            </a:r>
          </a:p>
          <a:p>
            <a:pPr lvl="1"/>
            <a:r>
              <a:rPr lang="en-US" dirty="0" smtClean="0"/>
              <a:t>From developed countries.</a:t>
            </a:r>
          </a:p>
          <a:p>
            <a:r>
              <a:rPr lang="en-US" dirty="0" smtClean="0"/>
              <a:t>Collect indicators on methodology that may affect results:</a:t>
            </a:r>
          </a:p>
          <a:p>
            <a:pPr lvl="1"/>
            <a:r>
              <a:rPr lang="en-US" dirty="0" smtClean="0"/>
              <a:t>Gender of parents and children used</a:t>
            </a:r>
          </a:p>
          <a:p>
            <a:pPr lvl="1"/>
            <a:r>
              <a:rPr lang="en-US" dirty="0" smtClean="0"/>
              <a:t>Type of income (family/or individual)</a:t>
            </a:r>
          </a:p>
          <a:p>
            <a:pPr lvl="1"/>
            <a:r>
              <a:rPr lang="en-US" dirty="0" smtClean="0"/>
              <a:t>Number of years of parental income that is averaged</a:t>
            </a:r>
          </a:p>
          <a:p>
            <a:pPr lvl="1"/>
            <a:r>
              <a:rPr lang="en-US" dirty="0" smtClean="0"/>
              <a:t>Number of observations,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Match to Income Inequality data (our independent variable of interest).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2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Reproducing the “Great Gatsby”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66570"/>
            <a:ext cx="4572000" cy="3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Gatsby with multiple observations per country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436143"/>
              </p:ext>
            </p:extLst>
          </p:nvPr>
        </p:nvGraphicFramePr>
        <p:xfrm>
          <a:off x="1555750" y="889000"/>
          <a:ext cx="60325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032500" imgH="5080000" progId="Word.Document.12">
                  <p:embed/>
                </p:oleObj>
              </mc:Choice>
              <mc:Fallback>
                <p:oleObj name="Document" r:id="rId3" imgW="6032500" imgH="508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0" y="889000"/>
                        <a:ext cx="6032500" cy="5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23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498</Words>
  <Application>Microsoft Macintosh PowerPoint</Application>
  <PresentationFormat>On-screen Show (4:3)</PresentationFormat>
  <Paragraphs>51</Paragraphs>
  <Slides>19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Word Document</vt:lpstr>
      <vt:lpstr>A Meta-Regression Analysis of Intergenerational Transmission of Income and the “Great-  Gatsby Curve”  </vt:lpstr>
      <vt:lpstr>Is there a relationship between inequality and inequality of opportunity?</vt:lpstr>
      <vt:lpstr>There is a cross-country correlation between income inequality and Intergenerational Elasticity (IGE) of Child to Parent Income</vt:lpstr>
      <vt:lpstr>Futile to ask whether there is a causal relation</vt:lpstr>
      <vt:lpstr>Taking the Great-Gatsby Curve further:</vt:lpstr>
      <vt:lpstr>Why a Meta-Regression Analysis?</vt:lpstr>
      <vt:lpstr>This is work in progress!</vt:lpstr>
      <vt:lpstr>Reproducing the “Great Gatsby”</vt:lpstr>
      <vt:lpstr>The Great Gatsby with multiple observations per country</vt:lpstr>
      <vt:lpstr>Different Measures of ITGI</vt:lpstr>
      <vt:lpstr>PowerPoint Presentation</vt:lpstr>
      <vt:lpstr>Contemporaneous Inequality more strongly correlated than childhood inequality</vt:lpstr>
      <vt:lpstr>We can expand this analysis to a regression framework</vt:lpstr>
      <vt:lpstr>PowerPoint Presentation</vt:lpstr>
      <vt:lpstr>The Great Gatsby Curve Across Time (1/3)</vt:lpstr>
      <vt:lpstr>The Great Gatsby Curve Across Time (2/3)</vt:lpstr>
      <vt:lpstr>The Great Gatsby Curve Across Time (3/3)</vt:lpstr>
      <vt:lpstr>Using Country (and country/study) Fixed Effects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Meta-Regression Analysis of Intergenerational Transmission of Income and the “Great-  Gatsby Curve”  </dc:title>
  <dc:creator>Perez-Arce, Francisco</dc:creator>
  <cp:lastModifiedBy>Perez-Arce, Francisco</cp:lastModifiedBy>
  <cp:revision>9</cp:revision>
  <dcterms:created xsi:type="dcterms:W3CDTF">2015-09-11T16:23:51Z</dcterms:created>
  <dcterms:modified xsi:type="dcterms:W3CDTF">2015-09-12T09:11:35Z</dcterms:modified>
</cp:coreProperties>
</file>